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43"/>
  </p:notesMasterIdLst>
  <p:sldIdLst>
    <p:sldId id="489" r:id="rId5"/>
    <p:sldId id="641" r:id="rId6"/>
    <p:sldId id="605" r:id="rId7"/>
    <p:sldId id="587" r:id="rId8"/>
    <p:sldId id="588" r:id="rId9"/>
    <p:sldId id="606" r:id="rId10"/>
    <p:sldId id="589" r:id="rId11"/>
    <p:sldId id="590" r:id="rId12"/>
    <p:sldId id="600" r:id="rId13"/>
    <p:sldId id="591" r:id="rId14"/>
    <p:sldId id="592" r:id="rId15"/>
    <p:sldId id="609" r:id="rId16"/>
    <p:sldId id="610" r:id="rId17"/>
    <p:sldId id="612" r:id="rId18"/>
    <p:sldId id="613" r:id="rId19"/>
    <p:sldId id="580" r:id="rId20"/>
    <p:sldId id="615" r:id="rId21"/>
    <p:sldId id="616" r:id="rId22"/>
    <p:sldId id="618" r:id="rId23"/>
    <p:sldId id="619" r:id="rId24"/>
    <p:sldId id="620" r:id="rId25"/>
    <p:sldId id="622" r:id="rId26"/>
    <p:sldId id="624" r:id="rId27"/>
    <p:sldId id="642" r:id="rId28"/>
    <p:sldId id="625" r:id="rId29"/>
    <p:sldId id="627" r:id="rId30"/>
    <p:sldId id="628" r:id="rId31"/>
    <p:sldId id="631" r:id="rId32"/>
    <p:sldId id="632" r:id="rId33"/>
    <p:sldId id="633" r:id="rId34"/>
    <p:sldId id="583" r:id="rId35"/>
    <p:sldId id="634" r:id="rId36"/>
    <p:sldId id="635" r:id="rId37"/>
    <p:sldId id="636" r:id="rId38"/>
    <p:sldId id="637" r:id="rId39"/>
    <p:sldId id="638" r:id="rId40"/>
    <p:sldId id="639" r:id="rId41"/>
    <p:sldId id="581" r:id="rId42"/>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1502" y="-77"/>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6.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38.xml"/><Relationship Id="rId5" Type="http://schemas.openxmlformats.org/officeDocument/2006/relationships/slide" Target="../slides/slide31.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CH01</a:t>
              </a:r>
              <a:r>
                <a:rPr lang="zh-TW" altLang="en-US" sz="1600" b="1" dirty="0" smtClean="0">
                  <a:solidFill>
                    <a:schemeClr val="bg1"/>
                  </a:solidFill>
                  <a:latin typeface="微軟正黑體" pitchFamily="34" charset="-120"/>
                  <a:ea typeface="微軟正黑體" pitchFamily="34" charset="-120"/>
                </a:rPr>
                <a:t>　人工智慧起源</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臺灣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en-US" altLang="zh-TW" b="1" dirty="0" smtClean="0">
                  <a:solidFill>
                    <a:schemeClr val="bg1"/>
                  </a:solidFill>
                  <a:latin typeface="Times New Roman" pitchFamily="18" charset="0"/>
                  <a:ea typeface="標楷體" pitchFamily="65" charset="-120"/>
                  <a:cs typeface="Times New Roman" pitchFamily="18" charset="0"/>
                </a:rPr>
                <a:t>AI </a:t>
              </a:r>
              <a:r>
                <a:rPr lang="zh-TW" altLang="en-US" b="1" dirty="0" smtClean="0">
                  <a:solidFill>
                    <a:schemeClr val="bg1"/>
                  </a:solidFill>
                  <a:latin typeface="Times New Roman" pitchFamily="18" charset="0"/>
                  <a:ea typeface="標楷體" pitchFamily="65" charset="-120"/>
                  <a:cs typeface="Times New Roman" pitchFamily="18" charset="0"/>
                </a:rPr>
                <a:t>創造的未來生活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遍地開花的人工智慧</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38.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3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38.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31.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38.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31.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6.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38.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31.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6.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1-1</a:t>
            </a: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1-2</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1-3</a:t>
            </a: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1-4</a:t>
            </a: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1-1</a:t>
            </a: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rPgEbPvjxv0" TargetMode="External"/><Relationship Id="rId1" Type="http://schemas.openxmlformats.org/officeDocument/2006/relationships/slideLayout" Target="../slideLayouts/slideLayout2.xml"/><Relationship Id="rId5" Type="http://schemas.openxmlformats.org/officeDocument/2006/relationships/hyperlink" Target="https://www.youtube.com/watch?v=EWUA-9QkZxo"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aaOB-ErYq6Y?list=RDCMUCh5Yo6HN5b2Hco70HosIzZA"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pNf4-d6fDoY"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youtu.be/joFQh_aE5iw"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youtu.be/27ofqUloZWs" TargetMode="External"/><Relationship Id="rId5" Type="http://schemas.openxmlformats.org/officeDocument/2006/relationships/image" Target="../media/image12.png"/><Relationship Id="rId4" Type="http://schemas.openxmlformats.org/officeDocument/2006/relationships/hyperlink" Target="https://www.youtube.com/watch?v=v4RPNgYd_G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RhrLHkVuerc" TargetMode="External"/><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agzItTz35QQ" TargetMode="External"/><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hyperlink" Target="https://www.youtube.com/watch?v=P18EdAKuC1U" TargetMode="Externa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hhWJ7ns79zg?t=19268" TargetMode="External"/><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hyperlink" Target="https://youtu.be/WIZH61sODNI" TargetMode="External"/><Relationship Id="rId5" Type="http://schemas.openxmlformats.org/officeDocument/2006/relationships/image" Target="../media/image1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youtu.be/wpPeO_9pXkU" TargetMode="Externa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kbyg8qqqosM"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jgaCsJOpWhE" TargetMode="External"/><Relationship Id="rId2" Type="http://schemas.openxmlformats.org/officeDocument/2006/relationships/image" Target="../media/image48.png"/><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Rm4y79TIMg"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it4AYW6F41Q" TargetMode="External"/><Relationship Id="rId3" Type="http://schemas.openxmlformats.org/officeDocument/2006/relationships/hyperlink" Target="https://www.youtube.com/watch?v=zmhcPKKt7gw" TargetMode="External"/><Relationship Id="rId7" Type="http://schemas.openxmlformats.org/officeDocument/2006/relationships/hyperlink" Target="https://www.youtube.com/watch?v=OKHZ00xdiGE"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www.youtube.com/watch?v=r0iLfAV0pIg" TargetMode="External"/><Relationship Id="rId5" Type="http://schemas.openxmlformats.org/officeDocument/2006/relationships/image" Target="../media/image1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fd1xUZdIXM&amp;t=19s"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p:transition advClick="0">
    <p:spli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7702740" cy="2708048"/>
          </a:xfrm>
        </p:spPr>
        <p:txBody>
          <a:bodyPr/>
          <a:lstStyle/>
          <a:p>
            <a:pPr marL="0" indent="0">
              <a:lnSpc>
                <a:spcPct val="150000"/>
              </a:lnSpc>
              <a:buNone/>
            </a:pPr>
            <a:r>
              <a:rPr lang="en-US" altLang="zh-TW" sz="2400" dirty="0"/>
              <a:t>Amazon </a:t>
            </a:r>
            <a:r>
              <a:rPr lang="zh-TW" altLang="en-US" sz="2400" dirty="0"/>
              <a:t>無人</a:t>
            </a:r>
            <a:r>
              <a:rPr lang="zh-TW" altLang="en-US" sz="2400" dirty="0" smtClean="0"/>
              <a:t>商店</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Amazon Go</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無人</a:t>
            </a:r>
            <a:r>
              <a:rPr kumimoji="1" lang="zh-TW" altLang="en-US" sz="2400" b="0" dirty="0" smtClean="0">
                <a:solidFill>
                  <a:schemeClr val="tx1"/>
                </a:solidFill>
                <a:latin typeface="Times New Roman" pitchFamily="18" charset="0"/>
                <a:ea typeface="標楷體" pitchFamily="65" charset="-120"/>
              </a:rPr>
              <a:t>商店</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爾瑪</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Walmart</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推出</a:t>
            </a:r>
            <a:r>
              <a:rPr kumimoji="1" lang="zh-TW" altLang="en-US" sz="2400" b="0" dirty="0">
                <a:solidFill>
                  <a:schemeClr val="tx1"/>
                </a:solidFill>
                <a:latin typeface="Times New Roman" pitchFamily="18" charset="0"/>
                <a:ea typeface="標楷體" pitchFamily="65" charset="-120"/>
              </a:rPr>
              <a:t>人工智慧</a:t>
            </a:r>
            <a:r>
              <a:rPr kumimoji="1" lang="zh-TW" altLang="en-US" sz="2400" b="0" dirty="0" smtClean="0">
                <a:solidFill>
                  <a:schemeClr val="tx1"/>
                </a:solidFill>
                <a:latin typeface="Times New Roman" pitchFamily="18" charset="0"/>
                <a:ea typeface="標楷體" pitchFamily="65" charset="-120"/>
              </a:rPr>
              <a:t>零售店。</a:t>
            </a:r>
            <a:endParaRPr kumimoji="1" lang="en-US" altLang="zh-TW" sz="2400" b="0" dirty="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chemeClr val="tx1"/>
              </a:solidFill>
              <a:latin typeface="Times New Roman" pitchFamily="18" charset="0"/>
              <a:ea typeface="標楷體" pitchFamily="65" charset="-120"/>
            </a:endParaRPr>
          </a:p>
        </p:txBody>
      </p:sp>
      <p:grpSp>
        <p:nvGrpSpPr>
          <p:cNvPr id="6" name="群組 5"/>
          <p:cNvGrpSpPr/>
          <p:nvPr/>
        </p:nvGrpSpPr>
        <p:grpSpPr>
          <a:xfrm>
            <a:off x="1464956" y="3772853"/>
            <a:ext cx="2731208" cy="1498906"/>
            <a:chOff x="1464956" y="2661653"/>
            <a:chExt cx="2731208" cy="1498906"/>
          </a:xfrm>
        </p:grpSpPr>
        <p:pic>
          <p:nvPicPr>
            <p:cNvPr id="7"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a:off x="1464956" y="2661653"/>
              <a:ext cx="2731208" cy="14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549"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群組 9"/>
          <p:cNvGrpSpPr/>
          <p:nvPr/>
        </p:nvGrpSpPr>
        <p:grpSpPr>
          <a:xfrm>
            <a:off x="4691346" y="3857940"/>
            <a:ext cx="2728829" cy="1497600"/>
            <a:chOff x="4691346" y="2746740"/>
            <a:chExt cx="2728829" cy="1497600"/>
          </a:xfrm>
        </p:grpSpPr>
        <p:pic>
          <p:nvPicPr>
            <p:cNvPr id="11" name="Picture 2">
              <a:hlinkClick r:id="rId5"/>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4691346" y="2746740"/>
              <a:ext cx="2728829"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0914" y="3451255"/>
              <a:ext cx="600075" cy="6000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70845" cy="3764952"/>
          </a:xfrm>
        </p:spPr>
        <p:txBody>
          <a:bodyPr/>
          <a:lstStyle/>
          <a:p>
            <a:pPr marL="0" indent="0">
              <a:buNone/>
            </a:pPr>
            <a:r>
              <a:rPr lang="en-US" altLang="zh-TW" sz="2400" dirty="0"/>
              <a:t>Google</a:t>
            </a:r>
            <a:r>
              <a:rPr lang="zh-TW" altLang="en-US" sz="2400" dirty="0"/>
              <a:t>無人車</a:t>
            </a:r>
            <a:r>
              <a:rPr lang="zh-TW" altLang="en-US" sz="2400" dirty="0" smtClean="0"/>
              <a:t>上路</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Google </a:t>
            </a:r>
            <a:r>
              <a:rPr kumimoji="1" lang="zh-TW" altLang="en-US" sz="2400" b="0" dirty="0">
                <a:solidFill>
                  <a:schemeClr val="tx1"/>
                </a:solidFill>
                <a:latin typeface="Times New Roman" pitchFamily="18" charset="0"/>
                <a:ea typeface="標楷體" pitchFamily="65" charset="-120"/>
              </a:rPr>
              <a:t>在</a:t>
            </a:r>
            <a:r>
              <a:rPr kumimoji="1" lang="en-US" altLang="zh-TW" sz="2400" b="0" dirty="0">
                <a:solidFill>
                  <a:schemeClr val="tx1"/>
                </a:solidFill>
                <a:latin typeface="Times New Roman" pitchFamily="18" charset="0"/>
                <a:ea typeface="標楷體" pitchFamily="65" charset="-120"/>
              </a:rPr>
              <a:t>2009 </a:t>
            </a:r>
            <a:r>
              <a:rPr kumimoji="1" lang="zh-TW" altLang="en-US" sz="2400" b="0" dirty="0">
                <a:solidFill>
                  <a:schemeClr val="tx1"/>
                </a:solidFill>
                <a:latin typeface="Times New Roman" pitchFamily="18" charset="0"/>
                <a:ea typeface="標楷體" pitchFamily="65" charset="-120"/>
              </a:rPr>
              <a:t>年開始一個稱為</a:t>
            </a:r>
            <a:r>
              <a:rPr kumimoji="1" lang="en-US" altLang="zh-TW" sz="2400" b="0" dirty="0" err="1">
                <a:solidFill>
                  <a:schemeClr val="tx1"/>
                </a:solidFill>
                <a:latin typeface="Times New Roman" pitchFamily="18" charset="0"/>
                <a:ea typeface="標楷體" pitchFamily="65" charset="-120"/>
              </a:rPr>
              <a:t>Waymo</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的計畫，研發出來的無人駕駛</a:t>
            </a:r>
            <a:r>
              <a:rPr kumimoji="1" lang="zh-TW" altLang="en-US" sz="2400" b="0" dirty="0" smtClean="0">
                <a:solidFill>
                  <a:schemeClr val="tx1"/>
                </a:solidFill>
                <a:latin typeface="Times New Roman" pitchFamily="18" charset="0"/>
                <a:ea typeface="標楷體" pitchFamily="65" charset="-120"/>
              </a:rPr>
              <a:t>汽車於</a:t>
            </a:r>
            <a:r>
              <a:rPr kumimoji="1" lang="en-US" altLang="zh-TW" sz="2400" b="0" dirty="0">
                <a:solidFill>
                  <a:schemeClr val="tx1"/>
                </a:solidFill>
                <a:latin typeface="Times New Roman" pitchFamily="18" charset="0"/>
                <a:ea typeface="標楷體" pitchFamily="65" charset="-120"/>
              </a:rPr>
              <a:t>2012 </a:t>
            </a:r>
            <a:r>
              <a:rPr kumimoji="1" lang="zh-TW" altLang="en-US" sz="2400" b="0" dirty="0">
                <a:solidFill>
                  <a:schemeClr val="tx1"/>
                </a:solidFill>
                <a:latin typeface="Times New Roman" pitchFamily="18" charset="0"/>
                <a:ea typeface="標楷體" pitchFamily="65" charset="-120"/>
              </a:rPr>
              <a:t>年取得一張合法</a:t>
            </a:r>
            <a:r>
              <a:rPr kumimoji="1" lang="zh-TW" altLang="en-US" sz="2400" b="0" dirty="0" smtClean="0">
                <a:solidFill>
                  <a:schemeClr val="tx1"/>
                </a:solidFill>
                <a:latin typeface="Times New Roman" pitchFamily="18" charset="0"/>
                <a:ea typeface="標楷體" pitchFamily="65" charset="-120"/>
              </a:rPr>
              <a:t>車牌，自</a:t>
            </a:r>
            <a:r>
              <a:rPr kumimoji="1" lang="zh-TW" altLang="en-US" sz="2400" b="0" dirty="0">
                <a:solidFill>
                  <a:schemeClr val="tx1"/>
                </a:solidFill>
                <a:latin typeface="Times New Roman" pitchFamily="18" charset="0"/>
                <a:ea typeface="標楷體" pitchFamily="65" charset="-120"/>
              </a:rPr>
              <a:t>駕車必須能夠自主辨識車輛、行人、號誌</a:t>
            </a:r>
            <a:r>
              <a:rPr kumimoji="1" lang="zh-TW" altLang="en-US" sz="2400" b="0" dirty="0" smtClean="0">
                <a:solidFill>
                  <a:schemeClr val="tx1"/>
                </a:solidFill>
                <a:latin typeface="Times New Roman" pitchFamily="18" charset="0"/>
                <a:ea typeface="標楷體" pitchFamily="65" charset="-120"/>
              </a:rPr>
              <a:t>、樹木</a:t>
            </a:r>
            <a:r>
              <a:rPr kumimoji="1" lang="zh-TW" altLang="en-US" sz="2400" b="0" dirty="0">
                <a:solidFill>
                  <a:schemeClr val="tx1"/>
                </a:solidFill>
                <a:latin typeface="Times New Roman" pitchFamily="18" charset="0"/>
                <a:ea typeface="標楷體" pitchFamily="65" charset="-120"/>
              </a:rPr>
              <a:t>及障礙物的</a:t>
            </a:r>
            <a:r>
              <a:rPr kumimoji="1" lang="zh-TW" altLang="en-US" sz="2400" b="0" dirty="0" smtClean="0">
                <a:solidFill>
                  <a:schemeClr val="tx1"/>
                </a:solidFill>
                <a:latin typeface="Times New Roman" pitchFamily="18" charset="0"/>
                <a:ea typeface="標楷體" pitchFamily="65" charset="-120"/>
              </a:rPr>
              <a:t>能力。</a:t>
            </a:r>
            <a:endParaRPr kumimoji="1" lang="en-US" altLang="zh-TW"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688" y="2884350"/>
            <a:ext cx="6412376" cy="346956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群組 5"/>
          <p:cNvGrpSpPr/>
          <p:nvPr/>
        </p:nvGrpSpPr>
        <p:grpSpPr>
          <a:xfrm>
            <a:off x="6296629" y="5176202"/>
            <a:ext cx="2524017" cy="1177716"/>
            <a:chOff x="5483081" y="976765"/>
            <a:chExt cx="2524017" cy="1177716"/>
          </a:xfrm>
        </p:grpSpPr>
        <p:pic>
          <p:nvPicPr>
            <p:cNvPr id="7" name="Picture 2">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3081" y="976765"/>
              <a:ext cx="2524017" cy="117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2000" y="1488208"/>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t>天</a:t>
            </a:r>
            <a:r>
              <a:rPr lang="zh-TW" altLang="en-US" sz="2400" dirty="0" smtClean="0"/>
              <a:t>網系統</a:t>
            </a:r>
            <a:r>
              <a:rPr lang="zh-TW" altLang="en-US" sz="2400" dirty="0"/>
              <a:t>智能監控</a:t>
            </a:r>
            <a:endParaRPr lang="en-US" altLang="zh-TW" sz="2400" dirty="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利用</a:t>
            </a:r>
            <a:r>
              <a:rPr kumimoji="1" lang="zh-TW" altLang="en-US" sz="2400" b="0" dirty="0">
                <a:solidFill>
                  <a:schemeClr val="tx1"/>
                </a:solidFill>
                <a:latin typeface="Times New Roman" pitchFamily="18" charset="0"/>
                <a:ea typeface="標楷體" pitchFamily="65" charset="-120"/>
              </a:rPr>
              <a:t>人臉辨識等人工智慧技術建立一個稱為「天網」的全國監控系統</a:t>
            </a:r>
            <a:r>
              <a:rPr kumimoji="1" lang="zh-TW" altLang="en-US" sz="2400" b="0" dirty="0" smtClean="0">
                <a:solidFill>
                  <a:schemeClr val="tx1"/>
                </a:solidFill>
                <a:latin typeface="Times New Roman" pitchFamily="18" charset="0"/>
                <a:ea typeface="標楷體" pitchFamily="65" charset="-120"/>
              </a:rPr>
              <a:t>。演唱會現場</a:t>
            </a:r>
            <a:r>
              <a:rPr kumimoji="1" lang="zh-TW" altLang="en-US" sz="2400" b="0" dirty="0">
                <a:solidFill>
                  <a:schemeClr val="tx1"/>
                </a:solidFill>
                <a:latin typeface="Times New Roman" pitchFamily="18" charset="0"/>
                <a:ea typeface="標楷體" pitchFamily="65" charset="-120"/>
              </a:rPr>
              <a:t>逮捕逃犯</a:t>
            </a:r>
            <a:r>
              <a:rPr kumimoji="1" lang="zh-TW" altLang="en-US" sz="2400" b="0" dirty="0" smtClean="0">
                <a:solidFill>
                  <a:schemeClr val="tx1"/>
                </a:solidFill>
                <a:latin typeface="Times New Roman" pitchFamily="18" charset="0"/>
                <a:ea typeface="標楷體" pitchFamily="65" charset="-120"/>
              </a:rPr>
              <a:t>，外國</a:t>
            </a:r>
            <a:r>
              <a:rPr kumimoji="1" lang="zh-TW" altLang="en-US" sz="2400" b="0" dirty="0">
                <a:solidFill>
                  <a:schemeClr val="tx1"/>
                </a:solidFill>
                <a:latin typeface="Times New Roman" pitchFamily="18" charset="0"/>
                <a:ea typeface="標楷體" pitchFamily="65" charset="-120"/>
              </a:rPr>
              <a:t>記者為了挑戰天網系統的能力而進行一項實驗，結果</a:t>
            </a:r>
            <a:r>
              <a:rPr kumimoji="1" lang="zh-TW" altLang="en-US" sz="2400" b="0" dirty="0" smtClean="0">
                <a:solidFill>
                  <a:schemeClr val="tx1"/>
                </a:solidFill>
                <a:latin typeface="Times New Roman" pitchFamily="18" charset="0"/>
                <a:ea typeface="標楷體" pitchFamily="65" charset="-120"/>
              </a:rPr>
              <a:t>記者</a:t>
            </a:r>
            <a:r>
              <a:rPr kumimoji="1" lang="zh-TW" altLang="en-US" sz="2400" b="0" dirty="0">
                <a:solidFill>
                  <a:schemeClr val="tx1"/>
                </a:solidFill>
                <a:latin typeface="Times New Roman" pitchFamily="18" charset="0"/>
                <a:ea typeface="標楷體" pitchFamily="65" charset="-120"/>
              </a:rPr>
              <a:t>約七分鐘後就被公安攔</a:t>
            </a:r>
            <a:r>
              <a:rPr kumimoji="1" lang="zh-TW" altLang="en-US" sz="2400" b="0" dirty="0" smtClean="0">
                <a:solidFill>
                  <a:schemeClr val="tx1"/>
                </a:solidFill>
                <a:latin typeface="Times New Roman" pitchFamily="18" charset="0"/>
                <a:ea typeface="標楷體" pitchFamily="65" charset="-120"/>
              </a:rPr>
              <a:t>下</a:t>
            </a:r>
            <a:r>
              <a:rPr kumimoji="1" lang="zh-TW" altLang="en-US" sz="2400" b="0" dirty="0">
                <a:solidFill>
                  <a:schemeClr val="tx1"/>
                </a:solidFill>
                <a:latin typeface="Times New Roman" pitchFamily="18" charset="0"/>
                <a:ea typeface="標楷體" pitchFamily="65" charset="-120"/>
              </a:rPr>
              <a:t>。 </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endParaRPr lang="zh-TW" altLang="en-US" dirty="0"/>
          </a:p>
        </p:txBody>
      </p:sp>
      <p:grpSp>
        <p:nvGrpSpPr>
          <p:cNvPr id="5" name="群組 4"/>
          <p:cNvGrpSpPr/>
          <p:nvPr/>
        </p:nvGrpSpPr>
        <p:grpSpPr>
          <a:xfrm>
            <a:off x="5572686" y="4318381"/>
            <a:ext cx="2958968" cy="1497600"/>
            <a:chOff x="3407709" y="3128316"/>
            <a:chExt cx="2958968" cy="1497600"/>
          </a:xfrm>
        </p:grpSpPr>
        <p:pic>
          <p:nvPicPr>
            <p:cNvPr id="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7709" y="3128316"/>
              <a:ext cx="2958968" cy="149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3656" y="3790876"/>
              <a:ext cx="611187" cy="6111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5347930"/>
      </p:ext>
    </p:extLst>
  </p:cSld>
  <p:clrMapOvr>
    <a:masterClrMapping/>
  </p:clrMapOvr>
  <p:transition advClick="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3330145" cy="5040312"/>
          </a:xfrm>
        </p:spPr>
        <p:txBody>
          <a:bodyPr/>
          <a:lstStyle/>
          <a:p>
            <a:pPr marL="0" indent="0">
              <a:buNone/>
            </a:pPr>
            <a:r>
              <a:rPr lang="en-US" altLang="zh-TW" sz="2400" dirty="0"/>
              <a:t>AI </a:t>
            </a:r>
            <a:r>
              <a:rPr lang="zh-TW" altLang="en-US" sz="2400" dirty="0"/>
              <a:t>廚師</a:t>
            </a:r>
            <a:r>
              <a:rPr lang="zh-TW" altLang="en-US" sz="2400" dirty="0" smtClean="0"/>
              <a:t>烹飪</a:t>
            </a:r>
            <a:endParaRPr lang="en-US" altLang="zh-TW" sz="2400" dirty="0" smtClean="0"/>
          </a:p>
          <a:p>
            <a:pPr marL="0" lvl="1" indent="-341312">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Octo</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Chef </a:t>
            </a:r>
            <a:r>
              <a:rPr kumimoji="1" lang="zh-TW" altLang="en-US" sz="2400" b="0" dirty="0">
                <a:solidFill>
                  <a:schemeClr val="tx1"/>
                </a:solidFill>
                <a:latin typeface="Times New Roman" pitchFamily="18" charset="0"/>
                <a:ea typeface="標楷體" pitchFamily="65" charset="-120"/>
              </a:rPr>
              <a:t>的自動化機器人攤</a:t>
            </a:r>
            <a:r>
              <a:rPr kumimoji="1" lang="zh-TW" altLang="en-US" sz="2400" b="0" dirty="0" smtClean="0">
                <a:solidFill>
                  <a:schemeClr val="tx1"/>
                </a:solidFill>
                <a:latin typeface="Times New Roman" pitchFamily="18" charset="0"/>
                <a:ea typeface="標楷體" pitchFamily="65" charset="-120"/>
              </a:rPr>
              <a:t>車</a:t>
            </a:r>
            <a:r>
              <a:rPr kumimoji="1" lang="zh-TW" altLang="en-US" sz="2400" b="0" dirty="0">
                <a:solidFill>
                  <a:schemeClr val="tx1"/>
                </a:solidFill>
                <a:latin typeface="Times New Roman" pitchFamily="18" charset="0"/>
                <a:ea typeface="標楷體" pitchFamily="65" charset="-120"/>
              </a:rPr>
              <a:t>、</a:t>
            </a:r>
            <a:r>
              <a:rPr kumimoji="1" lang="en-US" altLang="zh-TW" sz="2400" b="0" dirty="0" err="1" smtClean="0">
                <a:solidFill>
                  <a:schemeClr val="tx1"/>
                </a:solidFill>
                <a:latin typeface="Times New Roman" pitchFamily="18" charset="0"/>
                <a:ea typeface="標楷體" pitchFamily="65" charset="-120"/>
              </a:rPr>
              <a:t>Octo</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Chef </a:t>
            </a:r>
            <a:r>
              <a:rPr kumimoji="1" lang="zh-TW" altLang="en-US" sz="2400" b="0" dirty="0">
                <a:solidFill>
                  <a:schemeClr val="tx1"/>
                </a:solidFill>
                <a:latin typeface="Times New Roman" pitchFamily="18" charset="0"/>
                <a:ea typeface="標楷體" pitchFamily="65" charset="-120"/>
              </a:rPr>
              <a:t>以人工智慧學習章魚燒的</a:t>
            </a:r>
            <a:r>
              <a:rPr kumimoji="1" lang="zh-TW" altLang="en-US" sz="2400" b="0" dirty="0" smtClean="0">
                <a:solidFill>
                  <a:schemeClr val="tx1"/>
                </a:solidFill>
                <a:latin typeface="Times New Roman" pitchFamily="18" charset="0"/>
                <a:ea typeface="標楷體" pitchFamily="65" charset="-120"/>
              </a:rPr>
              <a:t>製作過程</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製作冰淇淋的</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製作</a:t>
            </a:r>
            <a:r>
              <a:rPr kumimoji="1" lang="zh-TW" altLang="en-US" sz="2400" b="0" dirty="0" smtClean="0">
                <a:solidFill>
                  <a:schemeClr val="tx1"/>
                </a:solidFill>
                <a:latin typeface="Times New Roman" pitchFamily="18" charset="0"/>
                <a:ea typeface="標楷體" pitchFamily="65" charset="-120"/>
              </a:rPr>
              <a:t>炸雞塊</a:t>
            </a:r>
            <a:r>
              <a:rPr kumimoji="1" lang="zh-TW" altLang="en-US" sz="2400" b="0" dirty="0">
                <a:solidFill>
                  <a:schemeClr val="tx1"/>
                </a:solidFill>
                <a:latin typeface="Times New Roman" pitchFamily="18" charset="0"/>
                <a:ea typeface="標楷體" pitchFamily="65" charset="-120"/>
              </a:rPr>
              <a:t>等炸物的烹飪</a:t>
            </a:r>
            <a:r>
              <a:rPr kumimoji="1" lang="zh-TW" altLang="en-US" sz="2400" b="0" dirty="0" smtClean="0">
                <a:solidFill>
                  <a:schemeClr val="tx1"/>
                </a:solidFill>
                <a:latin typeface="Times New Roman" pitchFamily="18" charset="0"/>
                <a:ea typeface="標楷體" pitchFamily="65" charset="-120"/>
              </a:rPr>
              <a:t>機器人。</a:t>
            </a: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9533" y="2044407"/>
            <a:ext cx="5106390" cy="4263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148529"/>
      </p:ext>
    </p:extLst>
  </p:cSld>
  <p:clrMapOvr>
    <a:masterClrMapping/>
  </p:clrMapOvr>
  <p:transition advClick="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3281" y="1388594"/>
            <a:ext cx="5243632" cy="359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767"/>
          <a:stretch/>
        </p:blipFill>
        <p:spPr bwMode="auto">
          <a:xfrm>
            <a:off x="3394304" y="5050826"/>
            <a:ext cx="2447691"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421"/>
          <a:stretch/>
        </p:blipFill>
        <p:spPr bwMode="auto">
          <a:xfrm>
            <a:off x="1120782" y="5050826"/>
            <a:ext cx="2124351"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202" r="31899"/>
          <a:stretch/>
        </p:blipFill>
        <p:spPr bwMode="auto">
          <a:xfrm>
            <a:off x="5841995" y="5050826"/>
            <a:ext cx="2216039"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群組 17"/>
          <p:cNvGrpSpPr/>
          <p:nvPr/>
        </p:nvGrpSpPr>
        <p:grpSpPr>
          <a:xfrm>
            <a:off x="3295549" y="5050826"/>
            <a:ext cx="2403897" cy="1219906"/>
            <a:chOff x="3373208" y="5050826"/>
            <a:chExt cx="2403897" cy="1219906"/>
          </a:xfrm>
        </p:grpSpPr>
        <p:pic>
          <p:nvPicPr>
            <p:cNvPr id="9" name="Picture 3">
              <a:hlinkClick r:id="rId4"/>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5397"/>
            <a:stretch/>
          </p:blipFill>
          <p:spPr bwMode="auto">
            <a:xfrm>
              <a:off x="3373208" y="5050826"/>
              <a:ext cx="2403897"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chwa\Desktop\video.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9646"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群組 16"/>
          <p:cNvGrpSpPr/>
          <p:nvPr/>
        </p:nvGrpSpPr>
        <p:grpSpPr>
          <a:xfrm>
            <a:off x="5905500" y="5050826"/>
            <a:ext cx="2152534" cy="1219906"/>
            <a:chOff x="5905500" y="5050826"/>
            <a:chExt cx="2152534" cy="1219906"/>
          </a:xfrm>
        </p:grpSpPr>
        <p:pic>
          <p:nvPicPr>
            <p:cNvPr id="12" name="Picture 3">
              <a:hlinkClick r:id="rId6"/>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116" r="31899"/>
            <a:stretch/>
          </p:blipFill>
          <p:spPr bwMode="auto">
            <a:xfrm>
              <a:off x="5905500" y="5050826"/>
              <a:ext cx="2152534"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descr="C:\Users\chwa\Desktop\video.png">
              <a:hlinkClick r:id="rId6"/>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2957"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965145" y="5050826"/>
            <a:ext cx="2124351" cy="1219906"/>
            <a:chOff x="1146291" y="5050826"/>
            <a:chExt cx="2124351" cy="1219906"/>
          </a:xfrm>
        </p:grpSpPr>
        <p:pic>
          <p:nvPicPr>
            <p:cNvPr id="15" name="Picture 3">
              <a:hlinkClick r:id="rId7"/>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421"/>
            <a:stretch/>
          </p:blipFill>
          <p:spPr bwMode="auto">
            <a:xfrm>
              <a:off x="1146291" y="5050826"/>
              <a:ext cx="2124351" cy="1219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descr="C:\Users\chwa\Desktop\video.png">
              <a:hlinkClick r:id="rId7"/>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47211" y="558554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5412165"/>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t>麥當勞得來速點</a:t>
            </a:r>
            <a:r>
              <a:rPr lang="zh-TW" altLang="en-US" sz="2400" dirty="0" smtClean="0"/>
              <a:t>餐</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麥當勞他們正</a:t>
            </a:r>
            <a:r>
              <a:rPr kumimoji="1" lang="zh-TW" altLang="en-US" sz="2400" b="0" dirty="0">
                <a:solidFill>
                  <a:schemeClr val="tx1"/>
                </a:solidFill>
                <a:latin typeface="Times New Roman" pitchFamily="18" charset="0"/>
                <a:ea typeface="標楷體" pitchFamily="65" charset="-120"/>
              </a:rPr>
              <a:t>打算把語音辨識技術導入得來速服務中，顧客對著具有</a:t>
            </a:r>
            <a:r>
              <a:rPr kumimoji="1" lang="zh-TW" altLang="en-US" sz="2400" b="0" dirty="0" smtClean="0">
                <a:solidFill>
                  <a:schemeClr val="tx1"/>
                </a:solidFill>
                <a:latin typeface="Times New Roman" pitchFamily="18" charset="0"/>
                <a:ea typeface="標楷體" pitchFamily="65" charset="-120"/>
              </a:rPr>
              <a:t>語</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音</a:t>
            </a:r>
            <a:r>
              <a:rPr kumimoji="1" lang="zh-TW" altLang="en-US" sz="2400" b="0" dirty="0">
                <a:solidFill>
                  <a:schemeClr val="tx1"/>
                </a:solidFill>
                <a:latin typeface="Times New Roman" pitchFamily="18" charset="0"/>
                <a:ea typeface="標楷體" pitchFamily="65" charset="-120"/>
              </a:rPr>
              <a:t>辨識的電子</a:t>
            </a:r>
            <a:r>
              <a:rPr kumimoji="1" lang="zh-TW" altLang="en-US" sz="2400" b="0" dirty="0" smtClean="0">
                <a:solidFill>
                  <a:schemeClr val="tx1"/>
                </a:solidFill>
                <a:latin typeface="Times New Roman" pitchFamily="18" charset="0"/>
                <a:ea typeface="標楷體" pitchFamily="65" charset="-120"/>
              </a:rPr>
              <a:t>看</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板</a:t>
            </a:r>
            <a:r>
              <a:rPr kumimoji="1" lang="zh-TW" altLang="en-US" sz="2400" b="0" dirty="0">
                <a:solidFill>
                  <a:schemeClr val="tx1"/>
                </a:solidFill>
                <a:latin typeface="Times New Roman" pitchFamily="18" charset="0"/>
                <a:ea typeface="標楷體" pitchFamily="65" charset="-120"/>
              </a:rPr>
              <a:t>點自己</a:t>
            </a:r>
            <a:r>
              <a:rPr kumimoji="1" lang="zh-TW" altLang="en-US" sz="2400" b="0" dirty="0" smtClean="0">
                <a:solidFill>
                  <a:schemeClr val="tx1"/>
                </a:solidFill>
                <a:latin typeface="Times New Roman" pitchFamily="18" charset="0"/>
                <a:ea typeface="標楷體" pitchFamily="65" charset="-120"/>
              </a:rPr>
              <a:t>想要的</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東西，可以</a:t>
            </a:r>
            <a:r>
              <a:rPr kumimoji="1" lang="zh-TW" altLang="en-US" sz="2400" b="0" dirty="0">
                <a:solidFill>
                  <a:schemeClr val="tx1"/>
                </a:solidFill>
                <a:latin typeface="Times New Roman" pitchFamily="18" charset="0"/>
                <a:ea typeface="標楷體" pitchFamily="65" charset="-120"/>
              </a:rPr>
              <a:t>彙</a:t>
            </a:r>
            <a:r>
              <a:rPr kumimoji="1" lang="zh-TW" altLang="en-US" sz="2400" b="0" dirty="0" smtClean="0">
                <a:solidFill>
                  <a:schemeClr val="tx1"/>
                </a:solidFill>
                <a:latin typeface="Times New Roman" pitchFamily="18" charset="0"/>
                <a:ea typeface="標楷體" pitchFamily="65" charset="-120"/>
              </a:rPr>
              <a:t>整</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以往</a:t>
            </a:r>
            <a:r>
              <a:rPr kumimoji="1" lang="zh-TW" altLang="en-US" sz="2400" b="0" dirty="0">
                <a:solidFill>
                  <a:schemeClr val="tx1"/>
                </a:solidFill>
                <a:latin typeface="Times New Roman" pitchFamily="18" charset="0"/>
                <a:ea typeface="標楷體" pitchFamily="65" charset="-120"/>
              </a:rPr>
              <a:t>的商品</a:t>
            </a:r>
            <a:r>
              <a:rPr kumimoji="1" lang="zh-TW" altLang="en-US" sz="2400" b="0" dirty="0" smtClean="0">
                <a:solidFill>
                  <a:schemeClr val="tx1"/>
                </a:solidFill>
                <a:latin typeface="Times New Roman" pitchFamily="18" charset="0"/>
                <a:ea typeface="標楷體" pitchFamily="65" charset="-120"/>
              </a:rPr>
              <a:t>銷售</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數據</a:t>
            </a:r>
            <a:r>
              <a:rPr kumimoji="1" lang="zh-TW" altLang="en-US" sz="2400" b="0" dirty="0">
                <a:solidFill>
                  <a:schemeClr val="tx1"/>
                </a:solidFill>
                <a:latin typeface="Times New Roman" pitchFamily="18" charset="0"/>
                <a:ea typeface="標楷體" pitchFamily="65" charset="-120"/>
              </a:rPr>
              <a:t>、天氣、</a:t>
            </a:r>
            <a:r>
              <a:rPr kumimoji="1" lang="zh-TW" altLang="en-US" sz="2400" b="0" dirty="0" smtClean="0">
                <a:solidFill>
                  <a:schemeClr val="tx1"/>
                </a:solidFill>
                <a:latin typeface="Times New Roman" pitchFamily="18" charset="0"/>
                <a:ea typeface="標楷體" pitchFamily="65" charset="-120"/>
              </a:rPr>
              <a:t>當</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地</a:t>
            </a:r>
            <a:r>
              <a:rPr kumimoji="1" lang="zh-TW" altLang="en-US" sz="2400" b="0" dirty="0">
                <a:solidFill>
                  <a:schemeClr val="tx1"/>
                </a:solidFill>
                <a:latin typeface="Times New Roman" pitchFamily="18" charset="0"/>
                <a:ea typeface="標楷體" pitchFamily="65" charset="-120"/>
              </a:rPr>
              <a:t>交通等資訊</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並</a:t>
            </a:r>
            <a:r>
              <a:rPr kumimoji="1" lang="zh-TW" altLang="en-US" sz="2400" b="0" dirty="0">
                <a:solidFill>
                  <a:schemeClr val="tx1"/>
                </a:solidFill>
                <a:latin typeface="Times New Roman" pitchFamily="18" charset="0"/>
                <a:ea typeface="標楷體" pitchFamily="65" charset="-120"/>
              </a:rPr>
              <a:t>推薦顧客</a:t>
            </a:r>
            <a:r>
              <a:rPr kumimoji="1" lang="zh-TW" altLang="en-US" sz="2400" b="0" dirty="0" smtClean="0">
                <a:solidFill>
                  <a:schemeClr val="tx1"/>
                </a:solidFill>
                <a:latin typeface="Times New Roman" pitchFamily="18" charset="0"/>
                <a:ea typeface="標楷體" pitchFamily="65" charset="-120"/>
              </a:rPr>
              <a:t>當下</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適合</a:t>
            </a:r>
            <a:r>
              <a:rPr kumimoji="1" lang="zh-TW" altLang="en-US" sz="2400" b="0" dirty="0">
                <a:solidFill>
                  <a:schemeClr val="tx1"/>
                </a:solidFill>
                <a:latin typeface="Times New Roman" pitchFamily="18" charset="0"/>
                <a:ea typeface="標楷體" pitchFamily="65" charset="-120"/>
              </a:rPr>
              <a:t>的餐點。</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6941" y="2171917"/>
            <a:ext cx="6463739" cy="413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105258"/>
      </p:ext>
    </p:extLst>
  </p:cSld>
  <p:clrMapOvr>
    <a:masterClrMapping/>
  </p:clrMapOvr>
  <p:transition advClick="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1-2</a:t>
            </a:r>
            <a:r>
              <a:rPr lang="zh-TW" altLang="en-US" dirty="0" smtClean="0"/>
              <a:t>　</a:t>
            </a:r>
            <a:r>
              <a:rPr lang="zh-TW" altLang="en-US" b="1" dirty="0" smtClean="0"/>
              <a:t>人工智慧</a:t>
            </a:r>
            <a:r>
              <a:rPr lang="zh-TW" altLang="en-US" b="1" dirty="0"/>
              <a:t>的</a:t>
            </a:r>
            <a:r>
              <a:rPr lang="zh-TW" altLang="en-US" b="1" dirty="0" smtClean="0"/>
              <a:t>發展</a:t>
            </a:r>
            <a:endParaRPr lang="zh-TW" altLang="en-US" b="1" dirty="0"/>
          </a:p>
        </p:txBody>
      </p:sp>
      <p:sp>
        <p:nvSpPr>
          <p:cNvPr id="8" name="內容版面配置區 7"/>
          <p:cNvSpPr>
            <a:spLocks noGrp="1"/>
          </p:cNvSpPr>
          <p:nvPr>
            <p:ph idx="1"/>
          </p:nvPr>
        </p:nvSpPr>
        <p:spPr/>
        <p:txBody>
          <a:bodyPr/>
          <a:lstStyle/>
          <a:p>
            <a:pPr lvl="1"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發展歷程概分為誕生期、成長期、重生期、進化期四個</a:t>
            </a:r>
            <a:r>
              <a:rPr lang="zh-TW" altLang="en-US" sz="2400" dirty="0"/>
              <a:t>階段。</a:t>
            </a:r>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12290"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596" y="2331689"/>
            <a:ext cx="8103637" cy="388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598024"/>
      </p:ext>
    </p:extLst>
  </p:cSld>
  <p:clrMapOvr>
    <a:masterClrMapping/>
  </p:clrMapOvr>
  <p:transition advClick="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t>誕生期</a:t>
            </a:r>
            <a:endParaRPr lang="en-US" altLang="zh-TW" sz="2400" dirty="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艾</a:t>
            </a:r>
            <a:r>
              <a:rPr kumimoji="1" lang="zh-TW" altLang="en-US" sz="2400" b="0" dirty="0">
                <a:solidFill>
                  <a:schemeClr val="tx1"/>
                </a:solidFill>
                <a:latin typeface="Times New Roman" pitchFamily="18" charset="0"/>
                <a:ea typeface="標楷體" pitchFamily="65" charset="-120"/>
              </a:rPr>
              <a:t>倫．圖</a:t>
            </a:r>
            <a:r>
              <a:rPr kumimoji="1" lang="zh-TW" altLang="en-US" sz="2400" b="0" dirty="0" smtClean="0">
                <a:solidFill>
                  <a:schemeClr val="tx1"/>
                </a:solidFill>
                <a:latin typeface="Times New Roman" pitchFamily="18" charset="0"/>
                <a:ea typeface="標楷體" pitchFamily="65" charset="-120"/>
              </a:rPr>
              <a:t>靈提出一個</a:t>
            </a:r>
            <a:r>
              <a:rPr kumimoji="1" lang="zh-TW" altLang="en-US" sz="2400" b="0" dirty="0">
                <a:solidFill>
                  <a:schemeClr val="tx1"/>
                </a:solidFill>
                <a:latin typeface="Times New Roman" pitchFamily="18" charset="0"/>
                <a:ea typeface="標楷體" pitchFamily="65" charset="-120"/>
              </a:rPr>
              <a:t>稱為「圖靈測試」</a:t>
            </a:r>
            <a:r>
              <a:rPr kumimoji="1" lang="en-US" altLang="zh-TW" sz="2400" b="0" dirty="0">
                <a:solidFill>
                  <a:schemeClr val="tx1"/>
                </a:solidFill>
                <a:latin typeface="Times New Roman" pitchFamily="18" charset="0"/>
                <a:ea typeface="標楷體" pitchFamily="65" charset="-120"/>
              </a:rPr>
              <a:t>(Turing Test) </a:t>
            </a:r>
            <a:r>
              <a:rPr kumimoji="1" lang="zh-TW" altLang="en-US" sz="2400" b="0" dirty="0">
                <a:solidFill>
                  <a:schemeClr val="tx1"/>
                </a:solidFill>
                <a:latin typeface="Times New Roman" pitchFamily="18" charset="0"/>
                <a:ea typeface="標楷體" pitchFamily="65" charset="-120"/>
              </a:rPr>
              <a:t>的試驗方法。</a:t>
            </a:r>
          </a:p>
          <a:p>
            <a:pPr marL="0" indent="0">
              <a:lnSpc>
                <a:spcPct val="150000"/>
              </a:lnSpc>
              <a:buNone/>
            </a:pPr>
            <a:endParaRPr kumimoji="1" lang="en-US" altLang="zh-TW" sz="2400" b="0" dirty="0" smtClean="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205" y="2564243"/>
            <a:ext cx="3360716" cy="379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1602828"/>
      </p:ext>
    </p:extLst>
  </p:cSld>
  <p:clrMapOvr>
    <a:masterClrMapping/>
  </p:clrMapOvr>
  <p:transition advClick="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沃</a:t>
            </a:r>
            <a:r>
              <a:rPr kumimoji="1" lang="zh-TW" altLang="en-US" sz="2400" b="0" dirty="0">
                <a:solidFill>
                  <a:schemeClr val="tx1"/>
                </a:solidFill>
                <a:latin typeface="Times New Roman" pitchFamily="18" charset="0"/>
                <a:ea typeface="標楷體" pitchFamily="65" charset="-120"/>
              </a:rPr>
              <a:t>倫．麥卡洛克</a:t>
            </a:r>
            <a:r>
              <a:rPr kumimoji="1" lang="en-US" altLang="zh-TW" sz="2400" b="0" dirty="0">
                <a:solidFill>
                  <a:schemeClr val="tx1"/>
                </a:solidFill>
                <a:latin typeface="Times New Roman" pitchFamily="18" charset="0"/>
                <a:ea typeface="標楷體" pitchFamily="65" charset="-120"/>
              </a:rPr>
              <a:t>(Warren McCulloch) </a:t>
            </a:r>
            <a:r>
              <a:rPr kumimoji="1" lang="zh-TW" altLang="en-US" sz="2400" b="0" dirty="0">
                <a:solidFill>
                  <a:schemeClr val="tx1"/>
                </a:solidFill>
                <a:latin typeface="Times New Roman" pitchFamily="18" charset="0"/>
                <a:ea typeface="標楷體" pitchFamily="65" charset="-120"/>
              </a:rPr>
              <a:t>和沃爾特</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皮茨</a:t>
            </a:r>
            <a:r>
              <a:rPr kumimoji="1" lang="en-US" altLang="zh-TW" sz="2400" b="0" dirty="0">
                <a:solidFill>
                  <a:schemeClr val="tx1"/>
                </a:solidFill>
                <a:latin typeface="Times New Roman" pitchFamily="18" charset="0"/>
                <a:ea typeface="標楷體" pitchFamily="65" charset="-120"/>
              </a:rPr>
              <a:t>(Walter Pitts) </a:t>
            </a:r>
            <a:r>
              <a:rPr kumimoji="1" lang="zh-TW" altLang="en-US" sz="2400" b="0" dirty="0">
                <a:solidFill>
                  <a:schemeClr val="tx1"/>
                </a:solidFill>
                <a:latin typeface="Times New Roman" pitchFamily="18" charset="0"/>
                <a:ea typeface="標楷體" pitchFamily="65" charset="-120"/>
              </a:rPr>
              <a:t>兩位</a:t>
            </a:r>
            <a:r>
              <a:rPr kumimoji="1" lang="zh-TW" altLang="en-US" sz="2400" b="0" dirty="0" smtClean="0">
                <a:solidFill>
                  <a:schemeClr val="tx1"/>
                </a:solidFill>
                <a:latin typeface="Times New Roman" pitchFamily="18" charset="0"/>
                <a:ea typeface="標楷體" pitchFamily="65" charset="-120"/>
              </a:rPr>
              <a:t>科學家，提出</a:t>
            </a:r>
            <a:r>
              <a:rPr kumimoji="1" lang="zh-TW" altLang="en-US" sz="2400" b="0" dirty="0">
                <a:solidFill>
                  <a:schemeClr val="tx1"/>
                </a:solidFill>
                <a:latin typeface="Times New Roman" pitchFamily="18" charset="0"/>
                <a:ea typeface="標楷體" pitchFamily="65" charset="-120"/>
              </a:rPr>
              <a:t>二元狀態神經元</a:t>
            </a:r>
            <a:r>
              <a:rPr kumimoji="1" lang="en-US" altLang="zh-TW" sz="2400" b="0" dirty="0">
                <a:solidFill>
                  <a:schemeClr val="tx1"/>
                </a:solidFill>
                <a:latin typeface="Times New Roman" pitchFamily="18" charset="0"/>
                <a:ea typeface="標楷體" pitchFamily="65" charset="-120"/>
              </a:rPr>
              <a:t>(Neuron) </a:t>
            </a:r>
            <a:r>
              <a:rPr kumimoji="1" lang="zh-TW" altLang="en-US" sz="2400" b="0" dirty="0">
                <a:solidFill>
                  <a:schemeClr val="tx1"/>
                </a:solidFill>
                <a:latin typeface="Times New Roman" pitchFamily="18" charset="0"/>
                <a:ea typeface="標楷體" pitchFamily="65" charset="-120"/>
              </a:rPr>
              <a:t>的概念，以及具備學習能力的神經網路</a:t>
            </a:r>
            <a:r>
              <a:rPr kumimoji="1" lang="en-US" altLang="zh-TW" sz="2400" b="0" dirty="0">
                <a:solidFill>
                  <a:schemeClr val="tx1"/>
                </a:solidFill>
                <a:latin typeface="Times New Roman" pitchFamily="18" charset="0"/>
                <a:ea typeface="標楷體" pitchFamily="65" charset="-120"/>
              </a:rPr>
              <a:t>(Neural Network) </a:t>
            </a:r>
            <a:r>
              <a:rPr kumimoji="1" lang="zh-TW" altLang="en-US" sz="2400" b="0" dirty="0" smtClean="0">
                <a:solidFill>
                  <a:schemeClr val="tx1"/>
                </a:solidFill>
                <a:latin typeface="Times New Roman" pitchFamily="18" charset="0"/>
                <a:ea typeface="標楷體" pitchFamily="65" charset="-120"/>
              </a:rPr>
              <a:t>架構。</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達</a:t>
            </a:r>
            <a:r>
              <a:rPr kumimoji="1" lang="zh-TW" altLang="en-US" sz="2400" b="0" dirty="0">
                <a:solidFill>
                  <a:schemeClr val="tx1"/>
                </a:solidFill>
                <a:latin typeface="Times New Roman" pitchFamily="18" charset="0"/>
                <a:ea typeface="標楷體" pitchFamily="65" charset="-120"/>
              </a:rPr>
              <a:t>特茅</a:t>
            </a:r>
            <a:r>
              <a:rPr kumimoji="1" lang="zh-TW" altLang="en-US" sz="2400" b="0" dirty="0" smtClean="0">
                <a:solidFill>
                  <a:schemeClr val="tx1"/>
                </a:solidFill>
                <a:latin typeface="Times New Roman" pitchFamily="18" charset="0"/>
                <a:ea typeface="標楷體" pitchFamily="65" charset="-120"/>
              </a:rPr>
              <a:t>斯會議</a:t>
            </a:r>
            <a:r>
              <a:rPr kumimoji="1" lang="zh-TW" altLang="en-US" sz="2400" b="0" dirty="0">
                <a:solidFill>
                  <a:schemeClr val="tx1"/>
                </a:solidFill>
                <a:latin typeface="Times New Roman" pitchFamily="18" charset="0"/>
                <a:ea typeface="標楷體" pitchFamily="65" charset="-120"/>
              </a:rPr>
              <a:t>正式將「人工智慧」</a:t>
            </a:r>
            <a:r>
              <a:rPr kumimoji="1" lang="zh-TW" altLang="en-US" sz="2400" b="0" dirty="0" smtClean="0">
                <a:solidFill>
                  <a:schemeClr val="tx1"/>
                </a:solidFill>
                <a:latin typeface="Times New Roman" pitchFamily="18" charset="0"/>
                <a:ea typeface="標楷體" pitchFamily="65" charset="-120"/>
              </a:rPr>
              <a:t>定義為</a:t>
            </a:r>
            <a:r>
              <a:rPr kumimoji="1" lang="zh-TW" altLang="en-US" sz="2400" b="0" dirty="0">
                <a:solidFill>
                  <a:schemeClr val="tx1"/>
                </a:solidFill>
                <a:latin typeface="Times New Roman" pitchFamily="18" charset="0"/>
                <a:ea typeface="標楷體" pitchFamily="65" charset="-120"/>
              </a:rPr>
              <a:t>一個新</a:t>
            </a:r>
            <a:r>
              <a:rPr kumimoji="1" lang="zh-TW" altLang="en-US" sz="2400" b="0" dirty="0" smtClean="0">
                <a:solidFill>
                  <a:schemeClr val="tx1"/>
                </a:solidFill>
                <a:latin typeface="Times New Roman" pitchFamily="18" charset="0"/>
                <a:ea typeface="標楷體" pitchFamily="65" charset="-120"/>
              </a:rPr>
              <a:t>學科。</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2043" y="3013021"/>
            <a:ext cx="5770533" cy="352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473831"/>
      </p:ext>
    </p:extLst>
  </p:cSld>
  <p:clrMapOvr>
    <a:masterClrMapping/>
  </p:clrMapOvr>
  <p:transition advClick="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271" y="1274160"/>
            <a:ext cx="7549024" cy="481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220652"/>
      </p:ext>
    </p:extLst>
  </p:cSld>
  <p:clrMapOvr>
    <a:masterClrMapping/>
  </p:clrMapOvr>
  <p:transition advClick="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1-1</a:t>
            </a:r>
            <a:r>
              <a:rPr lang="zh-TW" altLang="en-US" dirty="0"/>
              <a:t>　遍地開花的人工智慧</a:t>
            </a:r>
          </a:p>
        </p:txBody>
      </p:sp>
      <p:sp>
        <p:nvSpPr>
          <p:cNvPr id="3" name="內容版面配置區 2"/>
          <p:cNvSpPr>
            <a:spLocks noGrp="1"/>
          </p:cNvSpPr>
          <p:nvPr>
            <p:ph idx="1"/>
          </p:nvPr>
        </p:nvSpPr>
        <p:spPr/>
        <p:txBody>
          <a:bodyPr/>
          <a:lstStyle/>
          <a:p>
            <a:pPr marL="0" indent="0">
              <a:buNone/>
            </a:pPr>
            <a:r>
              <a:rPr lang="en-US" altLang="zh-TW" sz="2400" dirty="0" err="1"/>
              <a:t>AlphaGo</a:t>
            </a:r>
            <a:r>
              <a:rPr lang="zh-TW" altLang="en-US" sz="2400" dirty="0"/>
              <a:t>電腦戰勝人腦</a:t>
            </a:r>
          </a:p>
          <a:p>
            <a:pPr marL="0" indent="0">
              <a:buNone/>
            </a:pPr>
            <a:r>
              <a:rPr kumimoji="1" lang="en-US" altLang="zh-TW" b="0" dirty="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1997 </a:t>
            </a:r>
            <a:r>
              <a:rPr kumimoji="1" lang="zh-TW" altLang="en-US" sz="2400" b="0" dirty="0">
                <a:solidFill>
                  <a:schemeClr val="tx1"/>
                </a:solidFill>
                <a:latin typeface="Times New Roman" pitchFamily="18" charset="0"/>
                <a:ea typeface="標楷體" pitchFamily="65" charset="-120"/>
              </a:rPr>
              <a:t>年</a:t>
            </a:r>
            <a:r>
              <a:rPr kumimoji="1" lang="en-US" altLang="zh-TW" sz="2400" b="0" dirty="0">
                <a:solidFill>
                  <a:schemeClr val="tx1"/>
                </a:solidFill>
                <a:latin typeface="Times New Roman" pitchFamily="18" charset="0"/>
                <a:ea typeface="標楷體" pitchFamily="65" charset="-120"/>
              </a:rPr>
              <a:t>IBM </a:t>
            </a:r>
            <a:r>
              <a:rPr kumimoji="1" lang="zh-TW" altLang="en-US" sz="2400" b="0" dirty="0">
                <a:solidFill>
                  <a:schemeClr val="tx1"/>
                </a:solidFill>
                <a:latin typeface="Times New Roman" pitchFamily="18" charset="0"/>
                <a:ea typeface="標楷體" pitchFamily="65" charset="-120"/>
              </a:rPr>
              <a:t>的超級電腦「深藍」曾擊敗世界西洋棋棋王，</a:t>
            </a:r>
            <a:r>
              <a:rPr kumimoji="1" lang="en-US" altLang="zh-TW" sz="2400" b="0" dirty="0">
                <a:solidFill>
                  <a:schemeClr val="tx1"/>
                </a:solidFill>
                <a:latin typeface="Times New Roman" pitchFamily="18" charset="0"/>
                <a:ea typeface="標楷體" pitchFamily="65" charset="-120"/>
              </a:rPr>
              <a:t>2016</a:t>
            </a:r>
            <a:r>
              <a:rPr kumimoji="1" lang="zh-TW" altLang="en-US" sz="2400" b="0" dirty="0">
                <a:solidFill>
                  <a:schemeClr val="tx1"/>
                </a:solidFill>
                <a:latin typeface="Times New Roman" pitchFamily="18" charset="0"/>
                <a:ea typeface="標楷體" pitchFamily="65" charset="-120"/>
              </a:rPr>
              <a:t>年，具備</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能力的</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於圍棋人機大戰中以</a:t>
            </a:r>
            <a:r>
              <a:rPr kumimoji="1" lang="en-US" altLang="zh-TW" sz="2400" b="0" dirty="0">
                <a:solidFill>
                  <a:schemeClr val="tx1"/>
                </a:solidFill>
                <a:latin typeface="Times New Roman" pitchFamily="18" charset="0"/>
                <a:ea typeface="標楷體" pitchFamily="65" charset="-120"/>
              </a:rPr>
              <a:t>4:1 </a:t>
            </a:r>
            <a:r>
              <a:rPr kumimoji="1" lang="zh-TW" altLang="en-US" sz="2400" b="0" dirty="0">
                <a:solidFill>
                  <a:schemeClr val="tx1"/>
                </a:solidFill>
                <a:latin typeface="Times New Roman" pitchFamily="18" charset="0"/>
                <a:ea typeface="標楷體" pitchFamily="65" charset="-120"/>
              </a:rPr>
              <a:t>戰勝韓國職業棋士李世乭，隔年更以</a:t>
            </a:r>
            <a:r>
              <a:rPr kumimoji="1" lang="en-US" altLang="zh-TW" sz="2400" b="0" dirty="0">
                <a:solidFill>
                  <a:schemeClr val="tx1"/>
                </a:solidFill>
                <a:latin typeface="Times New Roman" pitchFamily="18" charset="0"/>
                <a:ea typeface="標楷體" pitchFamily="65" charset="-120"/>
              </a:rPr>
              <a:t>3:0 </a:t>
            </a:r>
            <a:r>
              <a:rPr kumimoji="1" lang="zh-TW" altLang="en-US" sz="2400" b="0" dirty="0">
                <a:solidFill>
                  <a:schemeClr val="tx1"/>
                </a:solidFill>
                <a:latin typeface="Times New Roman" pitchFamily="18" charset="0"/>
                <a:ea typeface="標楷體" pitchFamily="65" charset="-120"/>
              </a:rPr>
              <a:t>完勝世界圍棋冠軍中國棋士柯潔。這兩場經典棋賽無疑宣告機器的思考能力已可超越人類大腦的思考能力。</a:t>
            </a:r>
          </a:p>
          <a:p>
            <a:pPr marL="0" indent="0">
              <a:buNone/>
            </a:pPr>
            <a:endParaRPr lang="zh-TW" altLang="en-US" dirty="0"/>
          </a:p>
        </p:txBody>
      </p:sp>
    </p:spTree>
    <p:extLst>
      <p:ext uri="{BB962C8B-B14F-4D97-AF65-F5344CB8AC3E}">
        <p14:creationId xmlns:p14="http://schemas.microsoft.com/office/powerpoint/2010/main" val="640484879"/>
      </p:ext>
    </p:extLst>
  </p:cSld>
  <p:clrMapOvr>
    <a:masterClrMapping/>
  </p:clrMapOvr>
  <p:transition advClick="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387" y="2483673"/>
            <a:ext cx="8136722" cy="306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3545"/>
      </p:ext>
    </p:extLst>
  </p:cSld>
  <p:clrMapOvr>
    <a:masterClrMapping/>
  </p:clrMapOvr>
  <p:transition advClick="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a:xfrm>
            <a:off x="179388" y="1341438"/>
            <a:ext cx="2457934" cy="5040312"/>
          </a:xfrm>
        </p:spPr>
        <p:txBody>
          <a:bodyPr/>
          <a:lstStyle/>
          <a:p>
            <a:pPr marL="0" indent="0">
              <a:buNone/>
            </a:pPr>
            <a:r>
              <a:rPr lang="zh-TW" altLang="en-US" sz="2400" dirty="0" smtClean="0"/>
              <a:t>成長期</a:t>
            </a:r>
            <a:endParaRPr lang="en-US" altLang="zh-TW" sz="2400" dirty="0" smtClean="0"/>
          </a:p>
          <a:p>
            <a:pPr marL="0" indent="0">
              <a:lnSpc>
                <a:spcPct val="15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約翰</a:t>
            </a:r>
            <a:r>
              <a:rPr kumimoji="1" lang="zh-TW" altLang="en-US" sz="2400" b="0" dirty="0">
                <a:solidFill>
                  <a:schemeClr val="tx1"/>
                </a:solidFill>
                <a:latin typeface="Times New Roman" pitchFamily="18" charset="0"/>
                <a:ea typeface="標楷體" pitchFamily="65" charset="-120"/>
              </a:rPr>
              <a:t>．麥卡錫發展出一套稱為</a:t>
            </a:r>
            <a:r>
              <a:rPr kumimoji="1" lang="en-US" altLang="zh-TW" sz="2400" b="0" dirty="0" smtClean="0">
                <a:solidFill>
                  <a:schemeClr val="tx1"/>
                </a:solidFill>
                <a:latin typeface="Times New Roman" pitchFamily="18" charset="0"/>
                <a:ea typeface="標楷體" pitchFamily="65" charset="-120"/>
              </a:rPr>
              <a:t>LISP</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程式</a:t>
            </a:r>
            <a:r>
              <a:rPr kumimoji="1" lang="zh-TW" altLang="en-US" sz="2400" b="0" dirty="0" smtClean="0">
                <a:solidFill>
                  <a:schemeClr val="tx1"/>
                </a:solidFill>
                <a:latin typeface="Times New Roman" pitchFamily="18" charset="0"/>
                <a:ea typeface="標楷體" pitchFamily="65" charset="-120"/>
              </a:rPr>
              <a:t>語言。</a:t>
            </a:r>
            <a:r>
              <a:rPr kumimoji="1" lang="en-US" altLang="zh-TW" sz="2400" b="0" dirty="0" smtClean="0">
                <a:solidFill>
                  <a:schemeClr val="tx1"/>
                </a:solidFill>
                <a:latin typeface="Times New Roman" pitchFamily="18" charset="0"/>
                <a:ea typeface="標楷體" pitchFamily="65" charset="-120"/>
              </a:rPr>
              <a:t>ELIZA</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對話程式，它可以說是目前對話型聊天機器人的</a:t>
            </a:r>
            <a:r>
              <a:rPr kumimoji="1" lang="zh-TW" altLang="en-US" sz="2400" b="0" dirty="0" smtClean="0">
                <a:solidFill>
                  <a:schemeClr val="tx1"/>
                </a:solidFill>
                <a:latin typeface="Times New Roman" pitchFamily="18" charset="0"/>
                <a:ea typeface="標楷體" pitchFamily="65" charset="-120"/>
              </a:rPr>
              <a:t>始祖。</a:t>
            </a:r>
            <a:endParaRPr kumimoji="1" lang="en-US" altLang="zh-TW"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252"/>
          <a:stretch/>
        </p:blipFill>
        <p:spPr bwMode="auto">
          <a:xfrm>
            <a:off x="2650699" y="1858565"/>
            <a:ext cx="5723281" cy="4522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515508"/>
      </p:ext>
    </p:extLst>
  </p:cSld>
  <p:clrMapOvr>
    <a:masterClrMapping/>
  </p:clrMapOvr>
  <p:transition advClick="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618103" cy="5040312"/>
          </a:xfrm>
        </p:spPr>
        <p:txBody>
          <a:bodyPr/>
          <a:lstStyle/>
          <a:p>
            <a:pPr lvl="1" indent="0">
              <a:buNone/>
            </a:pPr>
            <a:r>
              <a:rPr kumimoji="1" lang="zh-TW" altLang="en-US" sz="2400" b="0" dirty="0">
                <a:solidFill>
                  <a:schemeClr val="tx1"/>
                </a:solidFill>
                <a:latin typeface="Times New Roman" pitchFamily="18" charset="0"/>
                <a:ea typeface="標楷體" pitchFamily="65" charset="-120"/>
              </a:rPr>
              <a:t>世界上第一個通用移動機器人</a:t>
            </a:r>
            <a:r>
              <a:rPr kumimoji="1" lang="en-US" altLang="zh-TW" sz="2400" b="0" dirty="0" err="1" smtClean="0">
                <a:solidFill>
                  <a:schemeClr val="tx1"/>
                </a:solidFill>
                <a:latin typeface="Times New Roman" pitchFamily="18" charset="0"/>
                <a:ea typeface="標楷體" pitchFamily="65" charset="-120"/>
              </a:rPr>
              <a:t>SHAKEY</a:t>
            </a:r>
            <a:r>
              <a:rPr lang="zh-TW" altLang="en-US" sz="2400" dirty="0" smtClean="0"/>
              <a:t>。</a:t>
            </a:r>
            <a:endParaRPr lang="en-US" altLang="zh-TW" sz="2400" dirty="0" smtClean="0"/>
          </a:p>
          <a:p>
            <a:pPr lvl="1" indent="0">
              <a:buNone/>
            </a:pPr>
            <a:endParaRPr lang="en-US" altLang="zh-TW" sz="2400" dirty="0"/>
          </a:p>
          <a:p>
            <a:pPr lvl="1" indent="0">
              <a:buNone/>
            </a:pPr>
            <a:endParaRPr lang="en-US" altLang="zh-TW" sz="2400" dirty="0" smtClean="0"/>
          </a:p>
          <a:p>
            <a:pPr lvl="1" indent="0">
              <a:buNone/>
            </a:pPr>
            <a:endParaRPr lang="en-US" altLang="zh-TW" sz="2400" dirty="0"/>
          </a:p>
          <a:p>
            <a:pPr lvl="1" indent="0">
              <a:buNone/>
            </a:pPr>
            <a:endParaRPr lang="en-US" altLang="zh-TW" sz="2400" dirty="0" smtClean="0"/>
          </a:p>
          <a:p>
            <a:pPr lvl="1" indent="0">
              <a:buNone/>
            </a:pPr>
            <a:endParaRPr lang="en-US" altLang="zh-TW" sz="2400" dirty="0"/>
          </a:p>
          <a:p>
            <a:pPr lvl="1" indent="0">
              <a:buNone/>
            </a:pPr>
            <a:endParaRPr lang="en-US" altLang="zh-TW" sz="2400" dirty="0" smtClean="0"/>
          </a:p>
          <a:p>
            <a:pPr lvl="1" indent="0">
              <a:buNone/>
            </a:pPr>
            <a:endParaRPr lang="en-US" altLang="zh-TW" sz="2400" dirty="0"/>
          </a:p>
          <a:p>
            <a:pPr lvl="1" indent="0">
              <a:buNone/>
            </a:pPr>
            <a:endParaRPr lang="en-US" altLang="zh-TW" sz="2400" dirty="0" smtClean="0"/>
          </a:p>
          <a:p>
            <a:pPr lvl="1" indent="0">
              <a:buNone/>
            </a:pPr>
            <a:r>
              <a:rPr lang="en-US" altLang="zh-TW" sz="2400" dirty="0"/>
              <a:t>	</a:t>
            </a:r>
            <a:r>
              <a:rPr lang="en-US" altLang="zh-TW" sz="2400" dirty="0" err="1"/>
              <a:t>DENTRAL</a:t>
            </a:r>
            <a:r>
              <a:rPr lang="zh-TW" altLang="en-US" sz="2400" dirty="0"/>
              <a:t>是由</a:t>
            </a:r>
            <a:r>
              <a:rPr lang="en-US" altLang="zh-TW" sz="2400" dirty="0"/>
              <a:t>LISP </a:t>
            </a:r>
            <a:r>
              <a:rPr lang="zh-TW" altLang="en-US" sz="2400" dirty="0"/>
              <a:t>語言撰寫，利用規則</a:t>
            </a:r>
            <a:r>
              <a:rPr lang="en-US" altLang="zh-TW" sz="2400" dirty="0"/>
              <a:t>(Rule)</a:t>
            </a:r>
            <a:r>
              <a:rPr lang="zh-TW" altLang="en-US" sz="2400" dirty="0"/>
              <a:t>表示領域專家的化學分析專家系統，世界上第一個成功的專家</a:t>
            </a:r>
            <a:r>
              <a:rPr lang="zh-TW" altLang="en-US" sz="2400" dirty="0" smtClean="0"/>
              <a:t>系統。</a:t>
            </a:r>
            <a:endParaRPr lang="zh-TW" altLang="en-US" sz="2400" dirty="0"/>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43" y="1824347"/>
            <a:ext cx="5967663" cy="3315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3128820" y="2948011"/>
            <a:ext cx="4254368" cy="1376414"/>
            <a:chOff x="3128820" y="2948011"/>
            <a:chExt cx="4254368" cy="1376414"/>
          </a:xfrm>
        </p:grpSpPr>
        <p:pic>
          <p:nvPicPr>
            <p:cNvPr id="6"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0471" t="39087" r="3083" b="28042"/>
            <a:stretch/>
          </p:blipFill>
          <p:spPr bwMode="auto">
            <a:xfrm>
              <a:off x="3128820" y="2948011"/>
              <a:ext cx="4254368" cy="137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2309" y="3614786"/>
              <a:ext cx="531813" cy="5318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8861366"/>
      </p:ext>
    </p:extLst>
  </p:cSld>
  <p:clrMapOvr>
    <a:masterClrMapping/>
  </p:clrMapOvr>
  <p:transition advClick="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zh-TW" altLang="en-US" sz="2400" dirty="0"/>
              <a:t>重生期 </a:t>
            </a:r>
            <a:endParaRPr lang="en-US" altLang="zh-TW" sz="2400" dirty="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MYCIN</a:t>
            </a:r>
            <a:r>
              <a:rPr kumimoji="1" lang="zh-TW" altLang="en-US" sz="2400" b="0" dirty="0" smtClean="0">
                <a:solidFill>
                  <a:schemeClr val="tx1"/>
                </a:solidFill>
                <a:latin typeface="Times New Roman" pitchFamily="18" charset="0"/>
                <a:ea typeface="標楷體" pitchFamily="65" charset="-120"/>
              </a:rPr>
              <a:t>便是</a:t>
            </a:r>
            <a:r>
              <a:rPr kumimoji="1" lang="zh-TW" altLang="en-US" sz="2400" b="0" dirty="0">
                <a:solidFill>
                  <a:schemeClr val="tx1"/>
                </a:solidFill>
                <a:latin typeface="Times New Roman" pitchFamily="18" charset="0"/>
                <a:ea typeface="標楷體" pitchFamily="65" charset="-120"/>
              </a:rPr>
              <a:t>一個使用規則推論</a:t>
            </a:r>
            <a:r>
              <a:rPr kumimoji="1" lang="zh-TW" altLang="en-US" sz="2400" b="0" dirty="0" smtClean="0">
                <a:solidFill>
                  <a:schemeClr val="tx1"/>
                </a:solidFill>
                <a:latin typeface="Times New Roman" pitchFamily="18" charset="0"/>
                <a:ea typeface="標楷體" pitchFamily="65" charset="-120"/>
              </a:rPr>
              <a:t>引擎寫的</a:t>
            </a:r>
            <a:r>
              <a:rPr kumimoji="1" lang="zh-TW" altLang="en-US" sz="2400" b="0" dirty="0">
                <a:solidFill>
                  <a:schemeClr val="tx1"/>
                </a:solidFill>
                <a:latin typeface="Times New Roman" pitchFamily="18" charset="0"/>
                <a:ea typeface="標楷體" pitchFamily="65" charset="-120"/>
              </a:rPr>
              <a:t>專家</a:t>
            </a:r>
            <a:r>
              <a:rPr kumimoji="1" lang="zh-TW" altLang="en-US" sz="2400" b="0" dirty="0" smtClean="0">
                <a:solidFill>
                  <a:schemeClr val="tx1"/>
                </a:solidFill>
                <a:latin typeface="Times New Roman" pitchFamily="18" charset="0"/>
                <a:ea typeface="標楷體" pitchFamily="65" charset="-120"/>
              </a:rPr>
              <a:t>系統。</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模糊理論主要</a:t>
            </a:r>
            <a:r>
              <a:rPr kumimoji="1" lang="zh-TW" altLang="en-US" sz="2400" b="0" dirty="0">
                <a:solidFill>
                  <a:schemeClr val="tx1"/>
                </a:solidFill>
                <a:latin typeface="Times New Roman" pitchFamily="18" charset="0"/>
                <a:ea typeface="標楷體" pitchFamily="65" charset="-120"/>
              </a:rPr>
              <a:t>是將問題中的模糊概念以量化方式</a:t>
            </a:r>
            <a:r>
              <a:rPr kumimoji="1" lang="zh-TW" altLang="en-US" sz="2400" b="0" dirty="0" smtClean="0">
                <a:solidFill>
                  <a:schemeClr val="tx1"/>
                </a:solidFill>
                <a:latin typeface="Times New Roman" pitchFamily="18" charset="0"/>
                <a:ea typeface="標楷體" pitchFamily="65" charset="-120"/>
              </a:rPr>
              <a:t>處理。</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深度學習</a:t>
            </a:r>
            <a:r>
              <a:rPr kumimoji="1" lang="en-US" altLang="zh-TW" sz="2400" b="0" dirty="0">
                <a:solidFill>
                  <a:schemeClr val="tx1"/>
                </a:solidFill>
                <a:latin typeface="Times New Roman" pitchFamily="18" charset="0"/>
                <a:ea typeface="標楷體" pitchFamily="65" charset="-120"/>
              </a:rPr>
              <a:t>(Deep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概念也在當時被提出，進而發展出倒傳遞學習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Back-propagation</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Learning)</a:t>
            </a:r>
            <a:r>
              <a:rPr kumimoji="1" lang="zh-TW" altLang="en-US" sz="2400" b="0" dirty="0" smtClean="0">
                <a:solidFill>
                  <a:schemeClr val="tx1"/>
                </a:solidFill>
                <a:latin typeface="Times New Roman" pitchFamily="18" charset="0"/>
                <a:ea typeface="標楷體" pitchFamily="65" charset="-120"/>
              </a:rPr>
              <a:t>技術</a:t>
            </a:r>
            <a:r>
              <a:rPr kumimoji="1" lang="zh-TW" altLang="en-US" sz="2400" b="0" dirty="0">
                <a:solidFill>
                  <a:schemeClr val="tx1"/>
                </a:solidFill>
                <a:latin typeface="Times New Roman" pitchFamily="18" charset="0"/>
                <a:ea typeface="標楷體" pitchFamily="65" charset="-120"/>
              </a:rPr>
              <a:t>，這個技術也衍生出目前被廣泛應用的卷積神經網路</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Convolutional</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Neural Network</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CNN)</a:t>
            </a:r>
            <a:r>
              <a:rPr kumimoji="1" lang="zh-TW" altLang="en-US" sz="2400" b="0" dirty="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4241409793"/>
      </p:ext>
    </p:extLst>
  </p:cSld>
  <p:clrMapOvr>
    <a:masterClrMapping/>
  </p:clrMapOvr>
  <p:transition advClick="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43" y="1943792"/>
            <a:ext cx="4374240" cy="380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974649"/>
      </p:ext>
    </p:extLst>
  </p:cSld>
  <p:clrMapOvr>
    <a:masterClrMapping/>
  </p:clrMapOvr>
  <p:transition advClick="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06879" y="1341438"/>
            <a:ext cx="8348353" cy="5040312"/>
          </a:xfrm>
        </p:spPr>
        <p:txBody>
          <a:bodyPr/>
          <a:lstStyle/>
          <a:p>
            <a:pPr marL="0" indent="0">
              <a:buNone/>
            </a:pPr>
            <a:r>
              <a:rPr lang="zh-TW" altLang="en-US" sz="2400" dirty="0"/>
              <a:t>進化期 </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1997 </a:t>
            </a:r>
            <a:r>
              <a:rPr kumimoji="1" lang="zh-TW" altLang="en-US" sz="2400" b="0" dirty="0">
                <a:solidFill>
                  <a:schemeClr val="tx1"/>
                </a:solidFill>
                <a:latin typeface="Times New Roman" pitchFamily="18" charset="0"/>
                <a:ea typeface="標楷體" pitchFamily="65" charset="-120"/>
              </a:rPr>
              <a:t>年</a:t>
            </a:r>
            <a:r>
              <a:rPr kumimoji="1" lang="en-US" altLang="zh-TW" sz="2400" b="0" dirty="0">
                <a:solidFill>
                  <a:schemeClr val="tx1"/>
                </a:solidFill>
                <a:latin typeface="Times New Roman" pitchFamily="18" charset="0"/>
                <a:ea typeface="標楷體" pitchFamily="65" charset="-120"/>
              </a:rPr>
              <a:t>IBM </a:t>
            </a:r>
            <a:r>
              <a:rPr kumimoji="1" lang="zh-TW" altLang="en-US" sz="2400" b="0" dirty="0">
                <a:solidFill>
                  <a:schemeClr val="tx1"/>
                </a:solidFill>
                <a:latin typeface="Times New Roman" pitchFamily="18" charset="0"/>
                <a:ea typeface="標楷體" pitchFamily="65" charset="-120"/>
              </a:rPr>
              <a:t>發展一個超級電腦「深藍」</a:t>
            </a:r>
            <a:r>
              <a:rPr kumimoji="1" lang="en-US" altLang="zh-TW" sz="2400" b="0" dirty="0">
                <a:solidFill>
                  <a:schemeClr val="tx1"/>
                </a:solidFill>
                <a:latin typeface="Times New Roman" pitchFamily="18" charset="0"/>
                <a:ea typeface="標楷體" pitchFamily="65" charset="-120"/>
              </a:rPr>
              <a:t>(Deep </a:t>
            </a:r>
            <a:r>
              <a:rPr kumimoji="1" lang="en-US" altLang="zh-TW" sz="2400" b="0" dirty="0" smtClean="0">
                <a:solidFill>
                  <a:schemeClr val="tx1"/>
                </a:solidFill>
                <a:latin typeface="Times New Roman" pitchFamily="18" charset="0"/>
                <a:ea typeface="標楷體" pitchFamily="65" charset="-120"/>
              </a:rPr>
              <a:t>Blue)</a:t>
            </a:r>
            <a:r>
              <a:rPr kumimoji="1" lang="zh-TW" altLang="en-US" sz="2400" b="0" dirty="0" smtClean="0">
                <a:solidFill>
                  <a:schemeClr val="tx1"/>
                </a:solidFill>
                <a:latin typeface="Times New Roman" pitchFamily="18" charset="0"/>
                <a:ea typeface="標楷體" pitchFamily="65" charset="-120"/>
              </a:rPr>
              <a:t>，打敗</a:t>
            </a:r>
            <a:r>
              <a:rPr kumimoji="1" lang="zh-TW" altLang="en-US" sz="2400" b="0" dirty="0">
                <a:solidFill>
                  <a:schemeClr val="tx1"/>
                </a:solidFill>
                <a:latin typeface="Times New Roman" pitchFamily="18" charset="0"/>
                <a:ea typeface="標楷體" pitchFamily="65" charset="-120"/>
              </a:rPr>
              <a:t>當時</a:t>
            </a:r>
            <a:r>
              <a:rPr kumimoji="1" lang="zh-TW" altLang="en-US" sz="2400" b="0" dirty="0" smtClean="0">
                <a:solidFill>
                  <a:schemeClr val="tx1"/>
                </a:solidFill>
                <a:latin typeface="Times New Roman" pitchFamily="18" charset="0"/>
                <a:ea typeface="標楷體" pitchFamily="65" charset="-120"/>
              </a:rPr>
              <a:t>世界西洋棋</a:t>
            </a:r>
            <a:r>
              <a:rPr kumimoji="1" lang="zh-TW" altLang="en-US" sz="2400" b="0" dirty="0">
                <a:solidFill>
                  <a:schemeClr val="tx1"/>
                </a:solidFill>
                <a:latin typeface="Times New Roman" pitchFamily="18" charset="0"/>
                <a:ea typeface="標楷體" pitchFamily="65" charset="-120"/>
              </a:rPr>
              <a:t>棋王加里．卡斯帕洛夫</a:t>
            </a:r>
            <a:r>
              <a:rPr kumimoji="1" lang="en-US" altLang="zh-TW" sz="2400" b="0" dirty="0">
                <a:solidFill>
                  <a:schemeClr val="tx1"/>
                </a:solidFill>
                <a:latin typeface="Times New Roman" pitchFamily="18" charset="0"/>
                <a:ea typeface="標楷體" pitchFamily="65" charset="-120"/>
              </a:rPr>
              <a:t>(Garry </a:t>
            </a:r>
            <a:r>
              <a:rPr kumimoji="1" lang="en-US" altLang="zh-TW" sz="2400" b="0" dirty="0" smtClean="0">
                <a:solidFill>
                  <a:schemeClr val="tx1"/>
                </a:solidFill>
                <a:latin typeface="Times New Roman" pitchFamily="18" charset="0"/>
                <a:ea typeface="標楷體" pitchFamily="65" charset="-120"/>
              </a:rPr>
              <a:t>Kasparov)</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278" y="2739110"/>
            <a:ext cx="7175071" cy="358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352216"/>
      </p:ext>
    </p:extLst>
  </p:cSld>
  <p:clrMapOvr>
    <a:masterClrMapping/>
  </p:clrMapOvr>
  <p:transition advClick="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30630" y="1318160"/>
            <a:ext cx="8360228" cy="5063589"/>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超級電腦</a:t>
            </a:r>
            <a:r>
              <a:rPr kumimoji="1" lang="zh-TW" altLang="en-US" sz="2400" b="0" dirty="0">
                <a:solidFill>
                  <a:schemeClr val="tx1"/>
                </a:solidFill>
                <a:latin typeface="Times New Roman" pitchFamily="18" charset="0"/>
                <a:ea typeface="標楷體" pitchFamily="65" charset="-120"/>
              </a:rPr>
              <a:t>「華生」</a:t>
            </a:r>
            <a:r>
              <a:rPr kumimoji="1" lang="zh-TW" altLang="en-US" sz="2400" b="0" dirty="0" smtClean="0">
                <a:solidFill>
                  <a:schemeClr val="tx1"/>
                </a:solidFill>
                <a:latin typeface="Times New Roman" pitchFamily="18" charset="0"/>
                <a:ea typeface="標楷體" pitchFamily="65" charset="-120"/>
              </a:rPr>
              <a:t>，參加</a:t>
            </a:r>
            <a:r>
              <a:rPr kumimoji="1" lang="zh-TW" altLang="en-US" sz="2400" b="0" dirty="0">
                <a:solidFill>
                  <a:schemeClr val="tx1"/>
                </a:solidFill>
                <a:latin typeface="Times New Roman" pitchFamily="18" charset="0"/>
                <a:ea typeface="標楷體" pitchFamily="65" charset="-120"/>
              </a:rPr>
              <a:t>益智問答節目「</a:t>
            </a:r>
            <a:r>
              <a:rPr kumimoji="1" lang="en-US" altLang="zh-TW" sz="2400" b="0" dirty="0">
                <a:solidFill>
                  <a:schemeClr val="tx1"/>
                </a:solidFill>
                <a:latin typeface="Times New Roman" pitchFamily="18" charset="0"/>
                <a:ea typeface="標楷體" pitchFamily="65" charset="-120"/>
              </a:rPr>
              <a:t>Jeopardy!</a:t>
            </a:r>
            <a:r>
              <a:rPr kumimoji="1" lang="zh-TW" altLang="en-US" sz="2400" b="0" dirty="0">
                <a:solidFill>
                  <a:schemeClr val="tx1"/>
                </a:solidFill>
                <a:latin typeface="Times New Roman" pitchFamily="18" charset="0"/>
                <a:ea typeface="標楷體" pitchFamily="65" charset="-120"/>
              </a:rPr>
              <a:t>」與人類進行問題搶答，此時，</a:t>
            </a:r>
            <a:r>
              <a:rPr kumimoji="1" lang="en-US" altLang="zh-TW" sz="2400" b="0" dirty="0" smtClean="0">
                <a:solidFill>
                  <a:schemeClr val="tx1"/>
                </a:solidFill>
                <a:latin typeface="Times New Roman" pitchFamily="18" charset="0"/>
                <a:ea typeface="標楷體" pitchFamily="65" charset="-120"/>
              </a:rPr>
              <a:t>Apple</a:t>
            </a:r>
            <a:r>
              <a:rPr kumimoji="1" lang="zh-TW" altLang="en-US" sz="2400" b="0" dirty="0" smtClean="0">
                <a:solidFill>
                  <a:schemeClr val="tx1"/>
                </a:solidFill>
                <a:latin typeface="Times New Roman" pitchFamily="18" charset="0"/>
                <a:ea typeface="標楷體" pitchFamily="65" charset="-120"/>
              </a:rPr>
              <a:t>公司</a:t>
            </a:r>
            <a:r>
              <a:rPr kumimoji="1" lang="zh-TW" altLang="en-US" sz="2400" b="0" dirty="0">
                <a:solidFill>
                  <a:schemeClr val="tx1"/>
                </a:solidFill>
                <a:latin typeface="Times New Roman" pitchFamily="18" charset="0"/>
                <a:ea typeface="標楷體" pitchFamily="65" charset="-120"/>
              </a:rPr>
              <a:t>也開始將</a:t>
            </a:r>
            <a:r>
              <a:rPr kumimoji="1" lang="en-US" altLang="zh-TW" sz="2400" b="0" dirty="0"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語音</a:t>
            </a:r>
            <a:r>
              <a:rPr kumimoji="1" lang="zh-TW" altLang="en-US" sz="2400" b="0" dirty="0">
                <a:solidFill>
                  <a:schemeClr val="tx1"/>
                </a:solidFill>
                <a:latin typeface="Times New Roman" pitchFamily="18" charset="0"/>
                <a:ea typeface="標楷體" pitchFamily="65" charset="-120"/>
              </a:rPr>
              <a:t>助理軟體搭載在智慧型手機內，</a:t>
            </a: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第一款發售的是</a:t>
            </a:r>
            <a:r>
              <a:rPr kumimoji="1" lang="en-US" altLang="zh-TW" sz="2400" b="0" dirty="0">
                <a:solidFill>
                  <a:schemeClr val="tx1"/>
                </a:solidFill>
                <a:latin typeface="Times New Roman" pitchFamily="18" charset="0"/>
                <a:ea typeface="標楷體" pitchFamily="65" charset="-120"/>
              </a:rPr>
              <a:t>iPhone 4s</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err="1"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err="1" smtClean="0">
                <a:solidFill>
                  <a:schemeClr val="tx1"/>
                </a:solidFill>
                <a:latin typeface="Times New Roman" pitchFamily="18" charset="0"/>
                <a:ea typeface="標楷體" pitchFamily="65" charset="-120"/>
              </a:rPr>
              <a:t>AlexNet</a:t>
            </a:r>
            <a:r>
              <a:rPr kumimoji="1" lang="zh-TW" altLang="en-US" sz="2400" b="0" dirty="0" smtClean="0">
                <a:solidFill>
                  <a:schemeClr val="tx1"/>
                </a:solidFill>
                <a:latin typeface="Times New Roman" pitchFamily="18" charset="0"/>
                <a:ea typeface="標楷體" pitchFamily="65" charset="-120"/>
              </a:rPr>
              <a:t>跟前</a:t>
            </a:r>
            <a:r>
              <a:rPr kumimoji="1" lang="zh-TW" altLang="en-US" sz="2400" b="0" dirty="0">
                <a:solidFill>
                  <a:schemeClr val="tx1"/>
                </a:solidFill>
                <a:latin typeface="Times New Roman" pitchFamily="18" charset="0"/>
                <a:ea typeface="標楷體" pitchFamily="65" charset="-120"/>
              </a:rPr>
              <a:t>一年獲勝者使用的模型比較</a:t>
            </a:r>
            <a:r>
              <a:rPr kumimoji="1" lang="zh-TW" altLang="en-US" sz="2400" b="0" dirty="0" smtClean="0">
                <a:solidFill>
                  <a:schemeClr val="tx1"/>
                </a:solidFill>
                <a:latin typeface="Times New Roman" pitchFamily="18" charset="0"/>
                <a:ea typeface="標楷體" pitchFamily="65" charset="-120"/>
              </a:rPr>
              <a:t>，辨識</a:t>
            </a:r>
            <a:r>
              <a:rPr kumimoji="1" lang="zh-TW" altLang="en-US" sz="2400" b="0" dirty="0">
                <a:solidFill>
                  <a:schemeClr val="tx1"/>
                </a:solidFill>
                <a:latin typeface="Times New Roman" pitchFamily="18" charset="0"/>
                <a:ea typeface="標楷體" pitchFamily="65" charset="-120"/>
              </a:rPr>
              <a:t>正確率有很明顯的</a:t>
            </a:r>
            <a:r>
              <a:rPr kumimoji="1" lang="zh-TW" altLang="en-US" sz="2400" b="0" dirty="0" smtClean="0">
                <a:solidFill>
                  <a:schemeClr val="tx1"/>
                </a:solidFill>
                <a:latin typeface="Times New Roman" pitchFamily="18" charset="0"/>
                <a:ea typeface="標楷體" pitchFamily="65" charset="-120"/>
              </a:rPr>
              <a:t>改善。</a:t>
            </a:r>
            <a:endParaRPr kumimoji="1" lang="en-US" altLang="zh-TW" sz="2400" b="0" dirty="0" smtClean="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013" y="3191587"/>
            <a:ext cx="7641524" cy="310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群組 11"/>
          <p:cNvGrpSpPr/>
          <p:nvPr/>
        </p:nvGrpSpPr>
        <p:grpSpPr>
          <a:xfrm>
            <a:off x="5122244" y="4619638"/>
            <a:ext cx="3020293" cy="1284973"/>
            <a:chOff x="5122244" y="4619638"/>
            <a:chExt cx="3020293" cy="1284973"/>
          </a:xfrm>
        </p:grpSpPr>
        <p:pic>
          <p:nvPicPr>
            <p:cNvPr id="8"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0475" t="47383" b="11295"/>
            <a:stretch/>
          </p:blipFill>
          <p:spPr bwMode="auto">
            <a:xfrm>
              <a:off x="5122244" y="4619638"/>
              <a:ext cx="3020293" cy="128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984" y="5262124"/>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5122244" y="3343126"/>
            <a:ext cx="3020293" cy="1284972"/>
            <a:chOff x="5122244" y="3343126"/>
            <a:chExt cx="3020293" cy="1284972"/>
          </a:xfrm>
        </p:grpSpPr>
        <p:pic>
          <p:nvPicPr>
            <p:cNvPr id="7" name="Picture 2">
              <a:hlinkClick r:id="rId5"/>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0475" t="6061" b="52617"/>
            <a:stretch/>
          </p:blipFill>
          <p:spPr bwMode="auto">
            <a:xfrm>
              <a:off x="5122244" y="3343126"/>
              <a:ext cx="3020293" cy="1284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chwa\Desktop\video.png">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0984" y="3923861"/>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5044828"/>
      </p:ext>
    </p:extLst>
  </p:cSld>
  <p:clrMapOvr>
    <a:masterClrMapping/>
  </p:clrMapOvr>
  <p:transition advClick="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AlphaGo</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以</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成績擊敗南韓頂尖職業棋士李世乭，進化版的</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或稱為</a:t>
            </a:r>
            <a:r>
              <a:rPr kumimoji="1" lang="en-US" altLang="zh-TW" sz="2400" b="0" dirty="0" err="1">
                <a:solidFill>
                  <a:schemeClr val="tx1"/>
                </a:solidFill>
                <a:latin typeface="Times New Roman" pitchFamily="18" charset="0"/>
                <a:ea typeface="標楷體" pitchFamily="65" charset="-120"/>
              </a:rPr>
              <a:t>AlphaGo</a:t>
            </a:r>
            <a:r>
              <a:rPr kumimoji="1" lang="en-US" altLang="zh-TW" sz="2400" b="0" dirty="0">
                <a:solidFill>
                  <a:schemeClr val="tx1"/>
                </a:solidFill>
                <a:latin typeface="Times New Roman" pitchFamily="18" charset="0"/>
                <a:ea typeface="標楷體" pitchFamily="65" charset="-120"/>
              </a:rPr>
              <a:t> Master) </a:t>
            </a:r>
            <a:r>
              <a:rPr kumimoji="1" lang="zh-TW" altLang="en-US" sz="2400" b="0" dirty="0">
                <a:solidFill>
                  <a:schemeClr val="tx1"/>
                </a:solidFill>
                <a:latin typeface="Times New Roman" pitchFamily="18" charset="0"/>
                <a:ea typeface="標楷體" pitchFamily="65" charset="-120"/>
              </a:rPr>
              <a:t>挑戰世界圍棋棋王柯潔，又以</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比</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獲得</a:t>
            </a:r>
            <a:r>
              <a:rPr kumimoji="1" lang="zh-TW" altLang="en-US" sz="2400" b="0" dirty="0">
                <a:solidFill>
                  <a:schemeClr val="tx1"/>
                </a:solidFill>
                <a:latin typeface="Times New Roman" pitchFamily="18" charset="0"/>
                <a:ea typeface="標楷體" pitchFamily="65" charset="-120"/>
              </a:rPr>
              <a:t>壓倒性的勝利。</a:t>
            </a:r>
          </a:p>
          <a:p>
            <a:endParaRPr lang="zh-TW" altLang="en-US" dirty="0"/>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021" y="2285107"/>
            <a:ext cx="6563303" cy="414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bwMode="auto">
          <a:xfrm>
            <a:off x="4328816" y="3606629"/>
            <a:ext cx="3553749" cy="26585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1" i="0" u="none" strike="noStrike" cap="none" normalizeH="0" baseline="0" smtClean="0">
              <a:ln>
                <a:noFill/>
              </a:ln>
              <a:solidFill>
                <a:schemeClr val="bg1"/>
              </a:solidFill>
              <a:effectLst/>
              <a:latin typeface="Times New Roman" pitchFamily="18" charset="0"/>
              <a:ea typeface="標楷體" pitchFamily="65" charset="-120"/>
            </a:endParaRPr>
          </a:p>
        </p:txBody>
      </p:sp>
      <p:grpSp>
        <p:nvGrpSpPr>
          <p:cNvPr id="28" name="群組 27"/>
          <p:cNvGrpSpPr/>
          <p:nvPr/>
        </p:nvGrpSpPr>
        <p:grpSpPr>
          <a:xfrm>
            <a:off x="4405068" y="5053797"/>
            <a:ext cx="3147461" cy="1419727"/>
            <a:chOff x="4405068" y="4845447"/>
            <a:chExt cx="3147461" cy="1419727"/>
          </a:xfrm>
        </p:grpSpPr>
        <p:pic>
          <p:nvPicPr>
            <p:cNvPr id="23"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013" t="63773" r="5104" b="7766"/>
            <a:stretch/>
          </p:blipFill>
          <p:spPr bwMode="auto">
            <a:xfrm>
              <a:off x="4405068" y="4845447"/>
              <a:ext cx="3147461" cy="141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8676" y="5517210"/>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群組 28"/>
          <p:cNvGrpSpPr/>
          <p:nvPr/>
        </p:nvGrpSpPr>
        <p:grpSpPr>
          <a:xfrm>
            <a:off x="4435550" y="3606629"/>
            <a:ext cx="3147461" cy="1328286"/>
            <a:chOff x="4435550" y="3606629"/>
            <a:chExt cx="3147461" cy="1328286"/>
          </a:xfrm>
        </p:grpSpPr>
        <p:pic>
          <p:nvPicPr>
            <p:cNvPr id="22" name="Picture 2">
              <a:hlinkClick r:id="rId6"/>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013" t="35311" r="5104" b="38060"/>
            <a:stretch/>
          </p:blipFill>
          <p:spPr bwMode="auto">
            <a:xfrm>
              <a:off x="4435550" y="3606629"/>
              <a:ext cx="3147461" cy="132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descr="C:\Users\chwa\Desktop\video.png">
              <a:hlinkClick r:id="rId6"/>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8676" y="423019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5959037"/>
      </p:ext>
    </p:extLst>
  </p:cSld>
  <p:clrMapOvr>
    <a:masterClrMapping/>
  </p:clrMapOvr>
  <p:transition advClick="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AlphaGo</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Zero </a:t>
            </a:r>
            <a:r>
              <a:rPr kumimoji="1" lang="zh-TW" altLang="en-US" sz="2400" b="0" dirty="0">
                <a:solidFill>
                  <a:schemeClr val="tx1"/>
                </a:solidFill>
                <a:latin typeface="Times New Roman" pitchFamily="18" charset="0"/>
                <a:ea typeface="標楷體" pitchFamily="65" charset="-120"/>
              </a:rPr>
              <a:t>則不參考棋譜，僅</a:t>
            </a:r>
            <a:r>
              <a:rPr kumimoji="1" lang="zh-TW" altLang="en-US" sz="2400" b="0" dirty="0" smtClean="0">
                <a:solidFill>
                  <a:schemeClr val="tx1"/>
                </a:solidFill>
                <a:latin typeface="Times New Roman" pitchFamily="18" charset="0"/>
                <a:ea typeface="標楷體" pitchFamily="65" charset="-120"/>
              </a:rPr>
              <a:t>透過與</a:t>
            </a:r>
            <a:r>
              <a:rPr kumimoji="1" lang="zh-TW" altLang="en-US" sz="2400" b="0" dirty="0">
                <a:solidFill>
                  <a:schemeClr val="tx1"/>
                </a:solidFill>
                <a:latin typeface="Times New Roman" pitchFamily="18" charset="0"/>
                <a:ea typeface="標楷體" pitchFamily="65" charset="-120"/>
              </a:rPr>
              <a:t>自己對奕的強化學習</a:t>
            </a:r>
            <a:r>
              <a:rPr kumimoji="1" lang="en-US" altLang="zh-TW" sz="2400" b="0" dirty="0">
                <a:solidFill>
                  <a:schemeClr val="tx1"/>
                </a:solidFill>
                <a:latin typeface="Times New Roman" pitchFamily="18" charset="0"/>
                <a:ea typeface="標楷體" pitchFamily="65" charset="-120"/>
              </a:rPr>
              <a:t>(Reinforcement Learning) </a:t>
            </a:r>
            <a:r>
              <a:rPr kumimoji="1" lang="zh-TW" altLang="en-US" sz="2400" b="0" dirty="0">
                <a:solidFill>
                  <a:schemeClr val="tx1"/>
                </a:solidFill>
                <a:latin typeface="Times New Roman" pitchFamily="18" charset="0"/>
                <a:ea typeface="標楷體" pitchFamily="65" charset="-120"/>
              </a:rPr>
              <a:t>方式進行自我訓練，其成效非常</a:t>
            </a:r>
            <a:r>
              <a:rPr kumimoji="1" lang="zh-TW" altLang="en-US" sz="2400" b="0" dirty="0" smtClean="0">
                <a:solidFill>
                  <a:schemeClr val="tx1"/>
                </a:solidFill>
                <a:latin typeface="Times New Roman" pitchFamily="18" charset="0"/>
                <a:ea typeface="標楷體" pitchFamily="65" charset="-120"/>
              </a:rPr>
              <a:t>驚人。</a:t>
            </a:r>
            <a:endParaRPr kumimoji="1" lang="en-US" altLang="zh-TW" sz="2400" b="0" dirty="0" smtClean="0">
              <a:solidFill>
                <a:schemeClr val="tx1"/>
              </a:solidFill>
              <a:latin typeface="Times New Roman" pitchFamily="18" charset="0"/>
              <a:ea typeface="標楷體" pitchFamily="65" charset="-120"/>
            </a:endParaRPr>
          </a:p>
          <a:p>
            <a:pPr>
              <a:lnSpc>
                <a:spcPct val="150000"/>
              </a:lnSpc>
            </a:pPr>
            <a:endParaRPr kumimoji="1" lang="zh-TW" altLang="en-US" sz="2400" b="0" dirty="0">
              <a:solidFill>
                <a:schemeClr val="tx1"/>
              </a:solidFill>
              <a:latin typeface="Times New Roman" pitchFamily="18" charset="0"/>
              <a:ea typeface="標楷體" pitchFamily="65" charset="-120"/>
            </a:endParaRPr>
          </a:p>
        </p:txBody>
      </p:sp>
      <p:grpSp>
        <p:nvGrpSpPr>
          <p:cNvPr id="4" name="群組 3"/>
          <p:cNvGrpSpPr/>
          <p:nvPr/>
        </p:nvGrpSpPr>
        <p:grpSpPr>
          <a:xfrm>
            <a:off x="4396371" y="4873841"/>
            <a:ext cx="3042934" cy="1328400"/>
            <a:chOff x="4396371" y="4873841"/>
            <a:chExt cx="3042934" cy="1328400"/>
          </a:xfrm>
        </p:grpSpPr>
        <p:pic>
          <p:nvPicPr>
            <p:cNvPr id="9"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371" y="4873841"/>
              <a:ext cx="3042934" cy="132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8676" y="545099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5314942"/>
      </p:ext>
    </p:extLst>
  </p:cSld>
  <p:clrMapOvr>
    <a:masterClrMapping/>
  </p:clrMapOvr>
  <p:transition advClick="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637" y="1118637"/>
            <a:ext cx="7873340" cy="469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714425"/>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sz="2400" dirty="0" smtClean="0"/>
          </a:p>
        </p:txBody>
      </p:sp>
      <p:sp>
        <p:nvSpPr>
          <p:cNvPr id="6" name="標題 5"/>
          <p:cNvSpPr>
            <a:spLocks noGrp="1"/>
          </p:cNvSpPr>
          <p:nvPr>
            <p:ph type="title"/>
          </p:nvPr>
        </p:nvSpPr>
        <p:spPr/>
        <p:txBody>
          <a:bodyPr/>
          <a:lstStyle/>
          <a:p>
            <a:endParaRPr lang="zh-TW" alt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50" y="1769628"/>
            <a:ext cx="6970816" cy="318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群組 9"/>
          <p:cNvGrpSpPr/>
          <p:nvPr/>
        </p:nvGrpSpPr>
        <p:grpSpPr>
          <a:xfrm>
            <a:off x="5833877" y="4984545"/>
            <a:ext cx="2605088" cy="1395413"/>
            <a:chOff x="5544765" y="1145410"/>
            <a:chExt cx="2605088" cy="1395413"/>
          </a:xfrm>
        </p:grpSpPr>
        <p:pic>
          <p:nvPicPr>
            <p:cNvPr id="11" name="Picture 4">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765" y="1145410"/>
              <a:ext cx="2605088"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8906" y="1807367"/>
              <a:ext cx="503999"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4323981"/>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8013" y="1320489"/>
            <a:ext cx="7198822" cy="507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3796"/>
          <a:stretch/>
        </p:blipFill>
        <p:spPr bwMode="auto">
          <a:xfrm>
            <a:off x="892332" y="541473"/>
            <a:ext cx="7200000" cy="69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064026" y="623804"/>
            <a:ext cx="543739" cy="307777"/>
          </a:xfrm>
          <a:prstGeom prst="rect">
            <a:avLst/>
          </a:prstGeom>
          <a:noFill/>
        </p:spPr>
        <p:txBody>
          <a:bodyPr wrap="none" rtlCol="0">
            <a:spAutoFit/>
          </a:bodyPr>
          <a:lstStyle/>
          <a:p>
            <a:r>
              <a:rPr lang="en-US" altLang="zh-TW" sz="1400" dirty="0" smtClean="0">
                <a:latin typeface="文鼎中黑" panose="020B0609010101010101" pitchFamily="49" charset="-120"/>
                <a:ea typeface="文鼎中黑" panose="020B0609010101010101" pitchFamily="49" charset="-120"/>
              </a:rPr>
              <a:t>(</a:t>
            </a:r>
            <a:r>
              <a:rPr lang="zh-TW" altLang="en-US" sz="1400" dirty="0" smtClean="0">
                <a:latin typeface="文鼎中黑" panose="020B0609010101010101" pitchFamily="49" charset="-120"/>
                <a:ea typeface="文鼎中黑" panose="020B0609010101010101" pitchFamily="49" charset="-120"/>
              </a:rPr>
              <a:t>續</a:t>
            </a:r>
            <a:r>
              <a:rPr lang="en-US" altLang="zh-TW" sz="1400" dirty="0" smtClean="0">
                <a:latin typeface="文鼎中黑" panose="020B0609010101010101" pitchFamily="49" charset="-120"/>
                <a:ea typeface="文鼎中黑" panose="020B0609010101010101" pitchFamily="49" charset="-120"/>
              </a:rPr>
              <a:t>)</a:t>
            </a:r>
            <a:endParaRPr lang="zh-TW" altLang="en-US" sz="1400" dirty="0">
              <a:latin typeface="文鼎中黑" panose="020B0609010101010101" pitchFamily="49" charset="-120"/>
              <a:ea typeface="文鼎中黑" panose="020B0609010101010101" pitchFamily="49" charset="-120"/>
            </a:endParaRPr>
          </a:p>
        </p:txBody>
      </p:sp>
    </p:spTree>
    <p:extLst>
      <p:ext uri="{BB962C8B-B14F-4D97-AF65-F5344CB8AC3E}">
        <p14:creationId xmlns:p14="http://schemas.microsoft.com/office/powerpoint/2010/main" val="3909540945"/>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1-3</a:t>
            </a:r>
            <a:r>
              <a:rPr lang="zh-TW" altLang="en-US" b="1" dirty="0" smtClean="0"/>
              <a:t>　人工智慧</a:t>
            </a:r>
            <a:r>
              <a:rPr lang="en-US" altLang="zh-TW" b="1" dirty="0" smtClean="0"/>
              <a:t>@</a:t>
            </a:r>
            <a:r>
              <a:rPr lang="zh-TW" altLang="en-US" dirty="0"/>
              <a:t>臺灣</a:t>
            </a:r>
            <a:endParaRPr lang="zh-TW" altLang="en-US" b="1" dirty="0"/>
          </a:p>
        </p:txBody>
      </p:sp>
      <p:sp>
        <p:nvSpPr>
          <p:cNvPr id="2" name="內容版面配置區 1">
            <a:extLst>
              <a:ext uri="{FF2B5EF4-FFF2-40B4-BE49-F238E27FC236}">
                <a16:creationId xmlns="" xmlns:a16="http://schemas.microsoft.com/office/drawing/2014/main" id="{141B4746-67DF-4D64-BBD7-698286E80A9C}"/>
              </a:ext>
            </a:extLst>
          </p:cNvPr>
          <p:cNvSpPr>
            <a:spLocks noGrp="1"/>
          </p:cNvSpPr>
          <p:nvPr>
            <p:ph idx="1"/>
          </p:nvPr>
        </p:nvSpPr>
        <p:spPr/>
        <p:txBody>
          <a:bodyPr/>
          <a:lstStyle/>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李琳山</a:t>
            </a:r>
            <a:r>
              <a:rPr kumimoji="1" lang="zh-TW" altLang="en-US" sz="2400" b="0" dirty="0">
                <a:solidFill>
                  <a:schemeClr val="tx1"/>
                </a:solidFill>
                <a:latin typeface="Times New Roman" pitchFamily="18" charset="0"/>
                <a:ea typeface="標楷體" pitchFamily="65" charset="-120"/>
              </a:rPr>
              <a:t>教授來也研發出漢語語音合成系統</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1981</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人造智慧在電腦象棋的應用</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的學位論文</a:t>
            </a:r>
            <a:r>
              <a:rPr kumimoji="1" lang="en-US" altLang="zh-TW" sz="2400" b="0" dirty="0">
                <a:solidFill>
                  <a:schemeClr val="tx1"/>
                </a:solidFill>
                <a:latin typeface="Times New Roman" pitchFamily="18" charset="0"/>
                <a:ea typeface="標楷體" pitchFamily="65" charset="-120"/>
              </a:rPr>
              <a:t>[10</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可</a:t>
            </a:r>
            <a:r>
              <a:rPr kumimoji="1" lang="zh-TW" altLang="en-US" sz="2400" b="0" dirty="0">
                <a:solidFill>
                  <a:schemeClr val="tx1"/>
                </a:solidFill>
                <a:latin typeface="Times New Roman" pitchFamily="18" charset="0"/>
                <a:ea typeface="標楷體" pitchFamily="65" charset="-120"/>
              </a:rPr>
              <a:t>視為臺灣發展電腦象棋</a:t>
            </a:r>
            <a:r>
              <a:rPr kumimoji="1" lang="zh-TW" altLang="en-US" sz="2400" b="0" dirty="0" smtClean="0">
                <a:solidFill>
                  <a:schemeClr val="tx1"/>
                </a:solidFill>
                <a:latin typeface="Times New Roman" pitchFamily="18" charset="0"/>
                <a:ea typeface="標楷體" pitchFamily="65" charset="-120"/>
              </a:rPr>
              <a:t>對局</a:t>
            </a:r>
            <a:r>
              <a:rPr kumimoji="1" lang="zh-TW" altLang="en-US" sz="2400" b="0" dirty="0">
                <a:solidFill>
                  <a:schemeClr val="tx1"/>
                </a:solidFill>
                <a:latin typeface="Times New Roman" pitchFamily="18" charset="0"/>
                <a:ea typeface="標楷體" pitchFamily="65" charset="-120"/>
              </a:rPr>
              <a:t>之濫觴，許舜欽教授</a:t>
            </a:r>
            <a:r>
              <a:rPr kumimoji="1" lang="zh-TW" altLang="en-US" sz="2400" b="0" dirty="0" smtClean="0">
                <a:solidFill>
                  <a:schemeClr val="tx1"/>
                </a:solidFill>
                <a:latin typeface="Times New Roman" pitchFamily="18" charset="0"/>
                <a:ea typeface="標楷體" pitchFamily="65" charset="-120"/>
              </a:rPr>
              <a:t>，團隊</a:t>
            </a:r>
            <a:r>
              <a:rPr kumimoji="1" lang="zh-TW" altLang="en-US" sz="2400" b="0" dirty="0">
                <a:solidFill>
                  <a:schemeClr val="tx1"/>
                </a:solidFill>
                <a:latin typeface="Times New Roman" pitchFamily="18" charset="0"/>
                <a:ea typeface="標楷體" pitchFamily="65" charset="-120"/>
              </a:rPr>
              <a:t>開發出的軟體多次贏得世界</a:t>
            </a:r>
            <a:r>
              <a:rPr kumimoji="1" lang="zh-TW" altLang="en-US" sz="2400" b="0" dirty="0" smtClean="0">
                <a:solidFill>
                  <a:schemeClr val="tx1"/>
                </a:solidFill>
                <a:latin typeface="Times New Roman" pitchFamily="18" charset="0"/>
                <a:ea typeface="標楷體" pitchFamily="65" charset="-120"/>
              </a:rPr>
              <a:t>象棋程式</a:t>
            </a:r>
            <a:r>
              <a:rPr kumimoji="1" lang="zh-TW" altLang="en-US" sz="2400" b="0" dirty="0">
                <a:solidFill>
                  <a:schemeClr val="tx1"/>
                </a:solidFill>
                <a:latin typeface="Times New Roman" pitchFamily="18" charset="0"/>
                <a:ea typeface="標楷體" pitchFamily="65" charset="-120"/>
              </a:rPr>
              <a:t>冠軍頭銜，因此被稱為「臺灣電腦象棋教父」</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Openfind</a:t>
            </a:r>
            <a:r>
              <a:rPr kumimoji="1" lang="zh-TW" altLang="en-US" sz="2400" b="0" dirty="0" smtClean="0">
                <a:solidFill>
                  <a:schemeClr val="tx1"/>
                </a:solidFill>
                <a:latin typeface="Times New Roman" pitchFamily="18" charset="0"/>
                <a:ea typeface="標楷體" pitchFamily="65" charset="-120"/>
              </a:rPr>
              <a:t>搜尋引擎</a:t>
            </a:r>
            <a:r>
              <a:rPr kumimoji="1" lang="zh-TW" altLang="en-US" sz="2400" b="0" dirty="0">
                <a:solidFill>
                  <a:schemeClr val="tx1"/>
                </a:solidFill>
                <a:latin typeface="Times New Roman" pitchFamily="18" charset="0"/>
                <a:ea typeface="標楷體" pitchFamily="65" charset="-120"/>
              </a:rPr>
              <a:t>的前身是由臺灣發展搜尋引擎第一人的</a:t>
            </a:r>
            <a:r>
              <a:rPr kumimoji="1" lang="zh-TW" altLang="en-US" sz="2400" b="0" dirty="0" smtClean="0">
                <a:solidFill>
                  <a:schemeClr val="tx1"/>
                </a:solidFill>
                <a:latin typeface="Times New Roman" pitchFamily="18" charset="0"/>
                <a:ea typeface="標楷體" pitchFamily="65" charset="-120"/>
              </a:rPr>
              <a:t>中正大學</a:t>
            </a:r>
            <a:r>
              <a:rPr kumimoji="1" lang="zh-TW" altLang="en-US" sz="2400" b="0" dirty="0">
                <a:solidFill>
                  <a:schemeClr val="tx1"/>
                </a:solidFill>
                <a:latin typeface="Times New Roman" pitchFamily="18" charset="0"/>
                <a:ea typeface="標楷體" pitchFamily="65" charset="-120"/>
              </a:rPr>
              <a:t>吳昇教授團隊於</a:t>
            </a:r>
            <a:r>
              <a:rPr kumimoji="1" lang="en-US" altLang="zh-TW" sz="2400" b="0" dirty="0" smtClean="0">
                <a:solidFill>
                  <a:schemeClr val="tx1"/>
                </a:solidFill>
                <a:latin typeface="Times New Roman" pitchFamily="18" charset="0"/>
                <a:ea typeface="標楷體" pitchFamily="65" charset="-120"/>
              </a:rPr>
              <a:t>1995</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研發完成的</a:t>
            </a:r>
            <a:r>
              <a:rPr kumimoji="1" lang="en-US" altLang="zh-TW" sz="2400" b="0" dirty="0" smtClean="0">
                <a:solidFill>
                  <a:schemeClr val="tx1"/>
                </a:solidFill>
                <a:latin typeface="Times New Roman" pitchFamily="18" charset="0"/>
                <a:ea typeface="標楷體" pitchFamily="65" charset="-120"/>
              </a:rPr>
              <a:t>GAIS</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GAIS </a:t>
            </a:r>
            <a:r>
              <a:rPr kumimoji="1" lang="zh-TW" altLang="en-US" sz="2400" b="0" dirty="0">
                <a:solidFill>
                  <a:schemeClr val="tx1"/>
                </a:solidFill>
                <a:latin typeface="Times New Roman" pitchFamily="18" charset="0"/>
                <a:ea typeface="標楷體" pitchFamily="65" charset="-120"/>
              </a:rPr>
              <a:t>一推出後便迅速成為</a:t>
            </a:r>
            <a:r>
              <a:rPr kumimoji="1" lang="zh-TW" altLang="en-US" sz="2400" b="0" dirty="0" smtClean="0">
                <a:solidFill>
                  <a:schemeClr val="tx1"/>
                </a:solidFill>
                <a:latin typeface="Times New Roman" pitchFamily="18" charset="0"/>
                <a:ea typeface="標楷體" pitchFamily="65" charset="-120"/>
              </a:rPr>
              <a:t>國內搜尋</a:t>
            </a:r>
            <a:r>
              <a:rPr kumimoji="1" lang="zh-TW" altLang="en-US" sz="2400" b="0" dirty="0">
                <a:solidFill>
                  <a:schemeClr val="tx1"/>
                </a:solidFill>
                <a:latin typeface="Times New Roman" pitchFamily="18" charset="0"/>
                <a:ea typeface="標楷體" pitchFamily="65" charset="-120"/>
              </a:rPr>
              <a:t>入口網站龍頭。</a:t>
            </a:r>
            <a:endParaRPr kumimoji="1" lang="en-US" altLang="zh-TW" sz="2400" b="0" dirty="0">
              <a:solidFill>
                <a:schemeClr val="tx1"/>
              </a:solidFill>
              <a:latin typeface="Times New Roman" pitchFamily="18" charset="0"/>
              <a:ea typeface="標楷體" pitchFamily="65" charset="-120"/>
            </a:endParaRPr>
          </a:p>
          <a:p>
            <a:pPr marL="0" indent="0">
              <a:lnSpc>
                <a:spcPct val="150000"/>
              </a:lnSpc>
              <a:spcBef>
                <a:spcPts val="600"/>
              </a:spcBef>
              <a:buNone/>
            </a:pPr>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rgbClr val="00B050"/>
              </a:solidFill>
              <a:latin typeface="Times New Roman" pitchFamily="18" charset="0"/>
              <a:ea typeface="標楷體" pitchFamily="65" charset="-120"/>
            </a:endParaRPr>
          </a:p>
        </p:txBody>
      </p:sp>
    </p:spTree>
    <p:extLst>
      <p:ext uri="{BB962C8B-B14F-4D97-AF65-F5344CB8AC3E}">
        <p14:creationId xmlns:p14="http://schemas.microsoft.com/office/powerpoint/2010/main" val="2764761013"/>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511" y="1448787"/>
            <a:ext cx="7788588" cy="4662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726712"/>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019" y="1093519"/>
            <a:ext cx="7422077" cy="5029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350066"/>
      </p:ext>
    </p:extLst>
  </p:cSld>
  <p:clrMapOvr>
    <a:masterClrMapping/>
  </p:clrMapOvr>
  <p:transition advClick="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262" y="2268188"/>
            <a:ext cx="7625482" cy="264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65031"/>
      </p:ext>
    </p:extLst>
  </p:cSld>
  <p:clrMapOvr>
    <a:masterClrMapping/>
  </p:clrMapOvr>
  <p:transition advClick="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3128" y="1341438"/>
            <a:ext cx="8443356" cy="5040312"/>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黃士傑</a:t>
            </a:r>
            <a:r>
              <a:rPr kumimoji="1" lang="zh-TW" altLang="en-US" sz="2400" b="0" dirty="0">
                <a:solidFill>
                  <a:schemeClr val="tx1"/>
                </a:solidFill>
                <a:latin typeface="Times New Roman" pitchFamily="18" charset="0"/>
                <a:ea typeface="標楷體" pitchFamily="65" charset="-120"/>
              </a:rPr>
              <a:t>博士</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核心技術的</a:t>
            </a:r>
            <a:r>
              <a:rPr kumimoji="1" lang="zh-TW" altLang="en-US" sz="2400" b="0" dirty="0">
                <a:solidFill>
                  <a:schemeClr val="tx1"/>
                </a:solidFill>
                <a:latin typeface="Times New Roman" pitchFamily="18" charset="0"/>
                <a:ea typeface="標楷體" pitchFamily="65" charset="-120"/>
              </a:rPr>
              <a:t>主要貢獻者之</a:t>
            </a:r>
            <a:r>
              <a:rPr kumimoji="1" lang="zh-TW" altLang="en-US" sz="2400" b="0" dirty="0" smtClean="0">
                <a:solidFill>
                  <a:schemeClr val="tx1"/>
                </a:solidFill>
                <a:latin typeface="Times New Roman" pitchFamily="18" charset="0"/>
                <a:ea typeface="標楷體" pitchFamily="65" charset="-120"/>
              </a:rPr>
              <a:t>一。</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p>
          <a:p>
            <a:pPr marL="0" indent="0">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人工智慧來</a:t>
            </a:r>
            <a:r>
              <a:rPr kumimoji="1" lang="zh-TW" altLang="en-US" sz="2400" b="0" dirty="0" smtClean="0">
                <a:solidFill>
                  <a:schemeClr val="tx1"/>
                </a:solidFill>
                <a:latin typeface="Times New Roman" pitchFamily="18" charset="0"/>
                <a:ea typeface="標楷體" pitchFamily="65" charset="-120"/>
              </a:rPr>
              <a:t>了這</a:t>
            </a:r>
            <a:r>
              <a:rPr kumimoji="1" lang="zh-TW" altLang="en-US" sz="2400" b="0" dirty="0">
                <a:solidFill>
                  <a:schemeClr val="tx1"/>
                </a:solidFill>
                <a:latin typeface="Times New Roman" pitchFamily="18" charset="0"/>
                <a:ea typeface="標楷體" pitchFamily="65" charset="-120"/>
              </a:rPr>
              <a:t>本書讓臺灣民眾對於人工智慧有更進一步的</a:t>
            </a:r>
            <a:r>
              <a:rPr kumimoji="1" lang="zh-TW" altLang="en-US" sz="2400" b="0" dirty="0" smtClean="0">
                <a:solidFill>
                  <a:schemeClr val="tx1"/>
                </a:solidFill>
                <a:latin typeface="Times New Roman" pitchFamily="18" charset="0"/>
                <a:ea typeface="標楷體" pitchFamily="65" charset="-120"/>
              </a:rPr>
              <a:t>認知</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鴻</a:t>
            </a:r>
            <a:r>
              <a:rPr kumimoji="1" lang="zh-TW" altLang="en-US" sz="2400" b="0" dirty="0">
                <a:solidFill>
                  <a:schemeClr val="tx1"/>
                </a:solidFill>
                <a:latin typeface="Times New Roman" pitchFamily="18" charset="0"/>
                <a:ea typeface="標楷體" pitchFamily="65" charset="-120"/>
              </a:rPr>
              <a:t>海教育</a:t>
            </a:r>
            <a:r>
              <a:rPr kumimoji="1" lang="zh-TW" altLang="en-US" sz="2400" b="0" dirty="0" smtClean="0">
                <a:solidFill>
                  <a:schemeClr val="tx1"/>
                </a:solidFill>
                <a:latin typeface="Times New Roman" pitchFamily="18" charset="0"/>
                <a:ea typeface="標楷體" pitchFamily="65" charset="-120"/>
              </a:rPr>
              <a:t>基金發行了</a:t>
            </a:r>
            <a:r>
              <a:rPr kumimoji="1" lang="zh-TW" altLang="en-US" sz="2400" b="0" dirty="0">
                <a:solidFill>
                  <a:schemeClr val="tx1"/>
                </a:solidFill>
                <a:latin typeface="Times New Roman" pitchFamily="18" charset="0"/>
                <a:ea typeface="標楷體" pitchFamily="65" charset="-120"/>
              </a:rPr>
              <a:t>一</a:t>
            </a:r>
            <a:r>
              <a:rPr kumimoji="1" lang="zh-TW" altLang="en-US" sz="2400" b="0" dirty="0" smtClean="0">
                <a:solidFill>
                  <a:schemeClr val="tx1"/>
                </a:solidFill>
                <a:latin typeface="Times New Roman" pitchFamily="18" charset="0"/>
                <a:ea typeface="標楷體" pitchFamily="65" charset="-120"/>
              </a:rPr>
              <a:t>本</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人工智慧</a:t>
            </a:r>
            <a:r>
              <a:rPr kumimoji="1" lang="zh-TW" altLang="en-US" sz="2400" b="0" dirty="0">
                <a:solidFill>
                  <a:schemeClr val="tx1"/>
                </a:solidFill>
                <a:latin typeface="Times New Roman" pitchFamily="18" charset="0"/>
                <a:ea typeface="標楷體" pitchFamily="65" charset="-120"/>
              </a:rPr>
              <a:t>導論</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政府</a:t>
            </a:r>
            <a:r>
              <a:rPr kumimoji="1" lang="zh-TW" altLang="en-US" sz="2400" b="0" dirty="0">
                <a:solidFill>
                  <a:schemeClr val="tx1"/>
                </a:solidFill>
                <a:latin typeface="Times New Roman" pitchFamily="18" charset="0"/>
                <a:ea typeface="標楷體" pitchFamily="65" charset="-120"/>
              </a:rPr>
              <a:t>除宣示</a:t>
            </a:r>
            <a:r>
              <a:rPr kumimoji="1" lang="en-US" altLang="zh-TW" sz="2400" b="0" dirty="0">
                <a:solidFill>
                  <a:schemeClr val="tx1"/>
                </a:solidFill>
                <a:latin typeface="Times New Roman" pitchFamily="18" charset="0"/>
                <a:ea typeface="標楷體" pitchFamily="65" charset="-120"/>
              </a:rPr>
              <a:t>2017 </a:t>
            </a:r>
            <a:r>
              <a:rPr kumimoji="1" lang="zh-TW" altLang="en-US" sz="2400" b="0" dirty="0">
                <a:solidFill>
                  <a:schemeClr val="tx1"/>
                </a:solidFill>
                <a:latin typeface="Times New Roman" pitchFamily="18" charset="0"/>
                <a:ea typeface="標楷體" pitchFamily="65" charset="-120"/>
              </a:rPr>
              <a:t>年為臺灣</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元年</a:t>
            </a:r>
            <a:r>
              <a:rPr kumimoji="1" lang="zh-TW" altLang="en-US" sz="2400" b="0" dirty="0">
                <a:solidFill>
                  <a:schemeClr val="tx1"/>
                </a:solidFill>
                <a:latin typeface="Times New Roman" pitchFamily="18" charset="0"/>
                <a:ea typeface="標楷體" pitchFamily="65" charset="-120"/>
              </a:rPr>
              <a:t>外，並於</a:t>
            </a:r>
            <a:r>
              <a:rPr kumimoji="1" lang="en-US" altLang="zh-TW" sz="2400" b="0" dirty="0" smtClean="0">
                <a:solidFill>
                  <a:schemeClr val="tx1"/>
                </a:solidFill>
                <a:latin typeface="Times New Roman" pitchFamily="18" charset="0"/>
                <a:ea typeface="標楷體" pitchFamily="65" charset="-120"/>
              </a:rPr>
              <a:t>2018</a:t>
            </a:r>
            <a:r>
              <a:rPr kumimoji="1" lang="zh-TW" altLang="en-US" sz="2400" b="0" dirty="0" smtClean="0">
                <a:solidFill>
                  <a:schemeClr val="tx1"/>
                </a:solidFill>
                <a:latin typeface="Times New Roman" pitchFamily="18" charset="0"/>
                <a:ea typeface="標楷體" pitchFamily="65" charset="-120"/>
              </a:rPr>
              <a:t>年</a:t>
            </a:r>
            <a:r>
              <a:rPr kumimoji="1" lang="zh-TW" altLang="en-US" sz="2400" b="0" dirty="0">
                <a:solidFill>
                  <a:schemeClr val="tx1"/>
                </a:solidFill>
                <a:latin typeface="Times New Roman" pitchFamily="18" charset="0"/>
                <a:ea typeface="標楷體" pitchFamily="65" charset="-120"/>
              </a:rPr>
              <a:t>開始</a:t>
            </a:r>
            <a:r>
              <a:rPr kumimoji="1" lang="zh-TW" altLang="en-US" sz="2400" b="0" dirty="0" smtClean="0">
                <a:solidFill>
                  <a:schemeClr val="tx1"/>
                </a:solidFill>
                <a:latin typeface="Times New Roman" pitchFamily="18" charset="0"/>
                <a:ea typeface="標楷體" pitchFamily="65" charset="-120"/>
              </a:rPr>
              <a:t>推動「</a:t>
            </a:r>
            <a:r>
              <a:rPr kumimoji="1" lang="zh-TW" altLang="en-US" sz="2400" b="0" dirty="0">
                <a:solidFill>
                  <a:schemeClr val="tx1"/>
                </a:solidFill>
                <a:latin typeface="Times New Roman" pitchFamily="18" charset="0"/>
                <a:ea typeface="標楷體" pitchFamily="65" charset="-120"/>
              </a:rPr>
              <a:t>臺灣</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行動計畫」。</a:t>
            </a:r>
            <a:endParaRPr kumimoji="1" lang="en-US" altLang="zh-TW" sz="2400" b="0" dirty="0">
              <a:solidFill>
                <a:schemeClr val="tx1"/>
              </a:solidFill>
              <a:latin typeface="Times New Roman" pitchFamily="18" charset="0"/>
              <a:ea typeface="標楷體" pitchFamily="65" charset="-120"/>
            </a:endParaRPr>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93769790"/>
      </p:ext>
    </p:extLst>
  </p:cSld>
  <p:clrMapOvr>
    <a:masterClrMapping/>
  </p:clrMapOvr>
  <p:transition advClick="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0649" y="541168"/>
            <a:ext cx="4138167" cy="588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331279" y="5250068"/>
            <a:ext cx="3028950" cy="1031081"/>
            <a:chOff x="5331279" y="5250068"/>
            <a:chExt cx="3028950" cy="1031081"/>
          </a:xfrm>
        </p:grpSpPr>
        <p:pic>
          <p:nvPicPr>
            <p:cNvPr id="6"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1279" y="5250068"/>
              <a:ext cx="3028950" cy="103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1187" y="571413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32651"/>
      </p:ext>
    </p:extLst>
  </p:cSld>
  <p:clrMapOvr>
    <a:masterClrMapping/>
  </p:clrMapOvr>
  <p:transition advClick="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首次</a:t>
            </a:r>
            <a:r>
              <a:rPr kumimoji="1" lang="zh-TW" altLang="en-US" sz="2400" b="0" dirty="0">
                <a:solidFill>
                  <a:schemeClr val="tx1"/>
                </a:solidFill>
                <a:latin typeface="Times New Roman" pitchFamily="18" charset="0"/>
                <a:ea typeface="標楷體" pitchFamily="65" charset="-120"/>
              </a:rPr>
              <a:t>攜手合作所建構的平台，此平台提供</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專業</a:t>
            </a:r>
            <a:r>
              <a:rPr kumimoji="1" lang="zh-TW" altLang="en-US" sz="2400" b="0" dirty="0">
                <a:solidFill>
                  <a:schemeClr val="tx1"/>
                </a:solidFill>
                <a:latin typeface="Times New Roman" pitchFamily="18" charset="0"/>
                <a:ea typeface="標楷體" pitchFamily="65" charset="-120"/>
              </a:rPr>
              <a:t>師資授課</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人才</a:t>
            </a:r>
            <a:r>
              <a:rPr kumimoji="1" lang="zh-TW" altLang="en-US" sz="2400" b="0" dirty="0">
                <a:solidFill>
                  <a:schemeClr val="tx1"/>
                </a:solidFill>
                <a:latin typeface="Times New Roman" pitchFamily="18" charset="0"/>
                <a:ea typeface="標楷體" pitchFamily="65" charset="-120"/>
              </a:rPr>
              <a:t>媒合、</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技術</a:t>
            </a:r>
            <a:r>
              <a:rPr kumimoji="1" lang="zh-TW" altLang="en-US" sz="2400" b="0" dirty="0">
                <a:solidFill>
                  <a:schemeClr val="tx1"/>
                </a:solidFill>
                <a:latin typeface="Times New Roman" pitchFamily="18" charset="0"/>
                <a:ea typeface="標楷體" pitchFamily="65" charset="-120"/>
              </a:rPr>
              <a:t>顧問諮詢等服務，對</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有興趣</a:t>
            </a:r>
            <a:r>
              <a:rPr kumimoji="1" lang="zh-TW" altLang="en-US" sz="2400" b="0" dirty="0">
                <a:solidFill>
                  <a:schemeClr val="tx1"/>
                </a:solidFill>
                <a:latin typeface="Times New Roman" pitchFamily="18" charset="0"/>
                <a:ea typeface="標楷體" pitchFamily="65" charset="-120"/>
              </a:rPr>
              <a:t>的人可利用此平台學習</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知識</a:t>
            </a:r>
            <a:r>
              <a:rPr kumimoji="1" lang="zh-TW" altLang="en-US" sz="2400" b="0" dirty="0">
                <a:solidFill>
                  <a:schemeClr val="tx1"/>
                </a:solidFill>
                <a:latin typeface="Times New Roman" pitchFamily="18" charset="0"/>
                <a:ea typeface="標楷體" pitchFamily="65" charset="-120"/>
              </a:rPr>
              <a:t>、進行</a:t>
            </a:r>
            <a:r>
              <a:rPr kumimoji="1" lang="zh-TW" altLang="en-US" sz="2400" b="0" dirty="0" smtClean="0">
                <a:solidFill>
                  <a:schemeClr val="tx1"/>
                </a:solidFill>
                <a:latin typeface="Times New Roman" pitchFamily="18" charset="0"/>
                <a:ea typeface="標楷體" pitchFamily="65" charset="-120"/>
              </a:rPr>
              <a:t>互動交流</a:t>
            </a:r>
            <a:r>
              <a:rPr kumimoji="1" lang="zh-TW" altLang="en-US" sz="2400" b="0" dirty="0">
                <a:solidFill>
                  <a:schemeClr val="tx1"/>
                </a:solidFill>
                <a:latin typeface="Times New Roman" pitchFamily="18" charset="0"/>
                <a:ea typeface="標楷體" pitchFamily="65" charset="-120"/>
              </a:rPr>
              <a:t>、洽談產業合作等，目的是希望能快速且系統化培育國內</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人才</a:t>
            </a:r>
            <a:r>
              <a:rPr kumimoji="1" lang="zh-TW" altLang="en-US" sz="2400" b="0" dirty="0">
                <a:solidFill>
                  <a:schemeClr val="tx1"/>
                </a:solidFill>
                <a:latin typeface="Times New Roman" pitchFamily="18" charset="0"/>
                <a:ea typeface="標楷體" pitchFamily="65" charset="-120"/>
              </a:rPr>
              <a:t>，並導入人工智慧於</a:t>
            </a:r>
            <a:r>
              <a:rPr kumimoji="1" lang="zh-TW" altLang="en-US" sz="2400" b="0" dirty="0" smtClean="0">
                <a:solidFill>
                  <a:schemeClr val="tx1"/>
                </a:solidFill>
                <a:latin typeface="Times New Roman" pitchFamily="18" charset="0"/>
                <a:ea typeface="標楷體" pitchFamily="65" charset="-120"/>
              </a:rPr>
              <a:t>產業</a:t>
            </a:r>
            <a:r>
              <a:rPr kumimoji="1" lang="zh-TW" altLang="en-US" sz="2400" b="0" dirty="0">
                <a:solidFill>
                  <a:schemeClr val="tx1"/>
                </a:solidFill>
                <a:latin typeface="Times New Roman" pitchFamily="18" charset="0"/>
                <a:ea typeface="標楷體" pitchFamily="65" charset="-120"/>
              </a:rPr>
              <a:t>界，以達到產業升級與轉型的目標。</a:t>
            </a:r>
          </a:p>
        </p:txBody>
      </p:sp>
    </p:spTree>
    <p:extLst>
      <p:ext uri="{BB962C8B-B14F-4D97-AF65-F5344CB8AC3E}">
        <p14:creationId xmlns:p14="http://schemas.microsoft.com/office/powerpoint/2010/main" val="278550383"/>
      </p:ext>
    </p:extLst>
  </p:cSld>
  <p:clrMapOvr>
    <a:masterClrMapping/>
  </p:clrMapOvr>
  <p:transition advClick="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b="1" dirty="0" smtClean="0"/>
              <a:t>1-4</a:t>
            </a:r>
            <a:r>
              <a:rPr lang="zh-TW" altLang="en-US" b="1" dirty="0" smtClean="0"/>
              <a:t>　</a:t>
            </a:r>
            <a:r>
              <a:rPr lang="en-US" altLang="zh-TW" dirty="0"/>
              <a:t>AI </a:t>
            </a:r>
            <a:r>
              <a:rPr lang="zh-TW" altLang="en-US" dirty="0"/>
              <a:t>創造的未來生活</a:t>
            </a:r>
            <a:endParaRPr lang="zh-TW" altLang="en-US" b="1" dirty="0"/>
          </a:p>
        </p:txBody>
      </p:sp>
      <p:sp>
        <p:nvSpPr>
          <p:cNvPr id="9" name="內容版面配置區 8"/>
          <p:cNvSpPr>
            <a:spLocks noGrp="1"/>
          </p:cNvSpPr>
          <p:nvPr>
            <p:ph idx="1"/>
          </p:nvPr>
        </p:nvSpPr>
        <p:spPr/>
        <p:txBody>
          <a:bodyPr/>
          <a:lstStyle/>
          <a:p>
            <a:endParaRPr kumimoji="1" lang="zh-TW" altLang="en-US" sz="2400" b="0" dirty="0" smtClean="0">
              <a:solidFill>
                <a:schemeClr val="tx1"/>
              </a:solidFill>
              <a:latin typeface="Times New Roman" pitchFamily="18" charset="0"/>
              <a:ea typeface="標楷體" pitchFamily="65" charset="-120"/>
            </a:endParaRPr>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138" y="2114559"/>
            <a:ext cx="2000250"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495" y="1508167"/>
            <a:ext cx="5271133" cy="453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598024"/>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20011" y="1341438"/>
            <a:ext cx="8406473" cy="5040312"/>
          </a:xfrm>
        </p:spPr>
        <p:txBody>
          <a:bodyPr/>
          <a:lstStyle/>
          <a:p>
            <a:pPr marL="0" indent="0">
              <a:lnSpc>
                <a:spcPct val="150000"/>
              </a:lnSpc>
              <a:buNone/>
            </a:pPr>
            <a:r>
              <a:rPr lang="en-US" altLang="zh-TW" sz="2400" dirty="0"/>
              <a:t>iPhone </a:t>
            </a:r>
            <a:r>
              <a:rPr lang="zh-TW" altLang="en-US" sz="2400" dirty="0"/>
              <a:t>手機辨識人</a:t>
            </a:r>
            <a:r>
              <a:rPr lang="zh-TW" altLang="en-US" sz="2400" dirty="0" smtClean="0"/>
              <a:t>臉</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iPhone </a:t>
            </a:r>
            <a:r>
              <a:rPr kumimoji="1" lang="en-US" altLang="zh-TW" sz="2400" b="0" dirty="0">
                <a:solidFill>
                  <a:schemeClr val="tx1"/>
                </a:solidFill>
                <a:latin typeface="Times New Roman" pitchFamily="18" charset="0"/>
                <a:ea typeface="標楷體" pitchFamily="65" charset="-120"/>
              </a:rPr>
              <a:t>X </a:t>
            </a:r>
            <a:r>
              <a:rPr kumimoji="1" lang="zh-TW" altLang="en-US" sz="2400" b="0" dirty="0">
                <a:solidFill>
                  <a:schemeClr val="tx1"/>
                </a:solidFill>
                <a:latin typeface="Times New Roman" pitchFamily="18" charset="0"/>
                <a:ea typeface="標楷體" pitchFamily="65" charset="-120"/>
              </a:rPr>
              <a:t>手機中搭載</a:t>
            </a:r>
            <a:r>
              <a:rPr kumimoji="1" lang="en-US" altLang="zh-TW" sz="2400" b="0" dirty="0">
                <a:solidFill>
                  <a:schemeClr val="tx1"/>
                </a:solidFill>
                <a:latin typeface="Times New Roman" pitchFamily="18" charset="0"/>
                <a:ea typeface="標楷體" pitchFamily="65" charset="-120"/>
              </a:rPr>
              <a:t>Face ID </a:t>
            </a:r>
            <a:r>
              <a:rPr kumimoji="1" lang="zh-TW" altLang="en-US" sz="2400" b="0" dirty="0">
                <a:solidFill>
                  <a:schemeClr val="tx1"/>
                </a:solidFill>
                <a:latin typeface="Times New Roman" pitchFamily="18" charset="0"/>
                <a:ea typeface="標楷體" pitchFamily="65" charset="-120"/>
              </a:rPr>
              <a:t>人</a:t>
            </a:r>
            <a:r>
              <a:rPr kumimoji="1" lang="zh-TW" altLang="en-US" sz="2400" b="0" dirty="0" smtClean="0">
                <a:solidFill>
                  <a:schemeClr val="tx1"/>
                </a:solidFill>
                <a:latin typeface="Times New Roman" pitchFamily="18" charset="0"/>
                <a:ea typeface="標楷體" pitchFamily="65" charset="-120"/>
              </a:rPr>
              <a:t>臉辨識</a:t>
            </a:r>
            <a:r>
              <a:rPr kumimoji="1" lang="zh-TW" altLang="en-US" sz="2400" b="0" dirty="0">
                <a:solidFill>
                  <a:schemeClr val="tx1"/>
                </a:solidFill>
                <a:latin typeface="Times New Roman" pitchFamily="18" charset="0"/>
                <a:ea typeface="標楷體" pitchFamily="65" charset="-120"/>
              </a:rPr>
              <a:t>系統，主要用於進行身分驗證，可應用在手機解鎖上。華碩、三星、</a:t>
            </a:r>
            <a:r>
              <a:rPr kumimoji="1" lang="en-US" altLang="zh-TW" sz="2400" b="0" dirty="0">
                <a:solidFill>
                  <a:schemeClr val="tx1"/>
                </a:solidFill>
                <a:latin typeface="Times New Roman" pitchFamily="18" charset="0"/>
                <a:ea typeface="標楷體" pitchFamily="65" charset="-120"/>
              </a:rPr>
              <a:t>Google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HTC</a:t>
            </a:r>
            <a:r>
              <a:rPr kumimoji="1" lang="zh-TW" altLang="en-US" sz="2400" b="0" dirty="0">
                <a:solidFill>
                  <a:schemeClr val="tx1"/>
                </a:solidFill>
                <a:latin typeface="Times New Roman" pitchFamily="18" charset="0"/>
                <a:ea typeface="標楷體" pitchFamily="65" charset="-120"/>
              </a:rPr>
              <a:t>、小米、華為、</a:t>
            </a:r>
            <a:r>
              <a:rPr kumimoji="1" lang="en-US" altLang="zh-TW" sz="2400" b="0" dirty="0">
                <a:solidFill>
                  <a:schemeClr val="tx1"/>
                </a:solidFill>
                <a:latin typeface="Times New Roman" pitchFamily="18" charset="0"/>
                <a:ea typeface="標楷體" pitchFamily="65" charset="-120"/>
              </a:rPr>
              <a:t>OPPO </a:t>
            </a:r>
            <a:r>
              <a:rPr kumimoji="1" lang="zh-TW" altLang="en-US" sz="2400" b="0" dirty="0">
                <a:solidFill>
                  <a:schemeClr val="tx1"/>
                </a:solidFill>
                <a:latin typeface="Times New Roman" pitchFamily="18" charset="0"/>
                <a:ea typeface="標楷體" pitchFamily="65" charset="-120"/>
              </a:rPr>
              <a:t>及</a:t>
            </a:r>
            <a:r>
              <a:rPr kumimoji="1" lang="en-US" altLang="zh-TW" sz="2400" b="0" dirty="0">
                <a:solidFill>
                  <a:schemeClr val="tx1"/>
                </a:solidFill>
                <a:latin typeface="Times New Roman" pitchFamily="18" charset="0"/>
                <a:ea typeface="標楷體" pitchFamily="65" charset="-120"/>
              </a:rPr>
              <a:t>VIVO </a:t>
            </a:r>
            <a:r>
              <a:rPr kumimoji="1" lang="zh-TW" altLang="en-US" sz="2400" b="0" dirty="0">
                <a:solidFill>
                  <a:schemeClr val="tx1"/>
                </a:solidFill>
                <a:latin typeface="Times New Roman" pitchFamily="18" charset="0"/>
                <a:ea typeface="標楷體" pitchFamily="65" charset="-120"/>
              </a:rPr>
              <a:t>等手機大廠，也陸續</a:t>
            </a:r>
            <a:r>
              <a:rPr kumimoji="1" lang="zh-TW" altLang="en-US" sz="2400" b="0" dirty="0" smtClean="0">
                <a:solidFill>
                  <a:schemeClr val="tx1"/>
                </a:solidFill>
                <a:latin typeface="Times New Roman" pitchFamily="18" charset="0"/>
                <a:ea typeface="標楷體" pitchFamily="65" charset="-120"/>
              </a:rPr>
              <a:t>發表</a:t>
            </a:r>
            <a:r>
              <a:rPr kumimoji="1" lang="zh-TW" altLang="en-US" sz="2400" b="0" dirty="0">
                <a:solidFill>
                  <a:schemeClr val="tx1"/>
                </a:solidFill>
                <a:latin typeface="Times New Roman" pitchFamily="18" charset="0"/>
                <a:ea typeface="標楷體" pitchFamily="65" charset="-120"/>
              </a:rPr>
              <a:t>支援人臉辨識功能的智慧型手機。</a:t>
            </a:r>
          </a:p>
        </p:txBody>
      </p:sp>
    </p:spTree>
    <p:extLst>
      <p:ext uri="{BB962C8B-B14F-4D97-AF65-F5344CB8AC3E}">
        <p14:creationId xmlns:p14="http://schemas.microsoft.com/office/powerpoint/2010/main" val="2535141848"/>
      </p:ext>
    </p:extLst>
  </p:cSld>
  <p:clrMapOvr>
    <a:masterClrMapping/>
  </p:clrMapOvr>
  <p:transition advClick="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buNone/>
            </a:pPr>
            <a:r>
              <a:rPr lang="it-IT" altLang="zh-TW" sz="2400" dirty="0"/>
              <a:t>AI </a:t>
            </a:r>
            <a:r>
              <a:rPr lang="zh-TW" altLang="it-IT" sz="2400" dirty="0"/>
              <a:t>智慧金融客</a:t>
            </a:r>
            <a:r>
              <a:rPr lang="zh-TW" altLang="it-IT" sz="2400" dirty="0" smtClean="0"/>
              <a:t>服</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玉山</a:t>
            </a:r>
            <a:r>
              <a:rPr kumimoji="1" lang="zh-TW" altLang="en-US" sz="2400" b="0" dirty="0">
                <a:solidFill>
                  <a:schemeClr val="tx1"/>
                </a:solidFill>
                <a:latin typeface="Times New Roman" pitchFamily="18" charset="0"/>
                <a:ea typeface="標楷體" pitchFamily="65" charset="-120"/>
              </a:rPr>
              <a:t>銀行於</a:t>
            </a:r>
            <a:r>
              <a:rPr kumimoji="1" lang="en-US" altLang="zh-TW" sz="2400" b="0" dirty="0">
                <a:solidFill>
                  <a:schemeClr val="tx1"/>
                </a:solidFill>
                <a:latin typeface="Times New Roman" pitchFamily="18" charset="0"/>
                <a:ea typeface="標楷體" pitchFamily="65" charset="-120"/>
              </a:rPr>
              <a:t>2017 </a:t>
            </a:r>
            <a:r>
              <a:rPr kumimoji="1" lang="zh-TW" altLang="en-US" sz="2400" b="0" dirty="0">
                <a:solidFill>
                  <a:schemeClr val="tx1"/>
                </a:solidFill>
                <a:latin typeface="Times New Roman" pitchFamily="18" charset="0"/>
                <a:ea typeface="標楷體" pitchFamily="65" charset="-120"/>
              </a:rPr>
              <a:t>年推出國內第一個建置在</a:t>
            </a:r>
            <a:r>
              <a:rPr kumimoji="1" lang="en-US" altLang="zh-TW" sz="2400" b="0" dirty="0">
                <a:solidFill>
                  <a:schemeClr val="tx1"/>
                </a:solidFill>
                <a:latin typeface="Times New Roman" pitchFamily="18" charset="0"/>
                <a:ea typeface="標楷體" pitchFamily="65" charset="-120"/>
              </a:rPr>
              <a:t>LINE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Facebook </a:t>
            </a:r>
            <a:r>
              <a:rPr kumimoji="1" lang="zh-TW" altLang="en-US" sz="2400" b="0" dirty="0">
                <a:solidFill>
                  <a:schemeClr val="tx1"/>
                </a:solidFill>
                <a:latin typeface="Times New Roman" pitchFamily="18" charset="0"/>
                <a:ea typeface="標楷體" pitchFamily="65" charset="-120"/>
              </a:rPr>
              <a:t>的「玉山小</a:t>
            </a:r>
            <a:r>
              <a:rPr kumimoji="1" lang="en-US" altLang="zh-TW" sz="2400" b="0" dirty="0">
                <a:solidFill>
                  <a:schemeClr val="tx1"/>
                </a:solidFill>
                <a:latin typeface="Times New Roman" pitchFamily="18" charset="0"/>
                <a:ea typeface="標楷體" pitchFamily="65" charset="-120"/>
              </a:rPr>
              <a:t>i </a:t>
            </a:r>
            <a:r>
              <a:rPr kumimoji="1" lang="zh-TW" altLang="en-US" sz="2400" b="0" dirty="0">
                <a:solidFill>
                  <a:schemeClr val="tx1"/>
                </a:solidFill>
                <a:latin typeface="Times New Roman" pitchFamily="18" charset="0"/>
                <a:ea typeface="標楷體" pitchFamily="65" charset="-120"/>
              </a:rPr>
              <a:t>隨身金融顧問」，成為國內人工智慧應用在</a:t>
            </a:r>
            <a:r>
              <a:rPr kumimoji="1" lang="zh-TW" altLang="en-US" sz="2400" b="0" dirty="0" smtClean="0">
                <a:solidFill>
                  <a:schemeClr val="tx1"/>
                </a:solidFill>
                <a:latin typeface="Times New Roman" pitchFamily="18" charset="0"/>
                <a:ea typeface="標楷體" pitchFamily="65" charset="-120"/>
              </a:rPr>
              <a:t>金融科技</a:t>
            </a:r>
            <a:r>
              <a:rPr kumimoji="1" lang="zh-TW" altLang="en-US" sz="2400" b="0" dirty="0">
                <a:solidFill>
                  <a:schemeClr val="tx1"/>
                </a:solidFill>
                <a:latin typeface="Times New Roman" pitchFamily="18" charset="0"/>
                <a:ea typeface="標楷體" pitchFamily="65" charset="-120"/>
              </a:rPr>
              <a:t>領域的重要里程碑</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玉山</a:t>
            </a:r>
            <a:r>
              <a:rPr kumimoji="1" lang="zh-TW" altLang="en-US" sz="2400" b="0" dirty="0">
                <a:solidFill>
                  <a:schemeClr val="tx1"/>
                </a:solidFill>
                <a:latin typeface="Times New Roman" pitchFamily="18" charset="0"/>
                <a:ea typeface="標楷體" pitchFamily="65" charset="-120"/>
              </a:rPr>
              <a:t>小</a:t>
            </a:r>
            <a:r>
              <a:rPr kumimoji="1" lang="en-US" altLang="zh-TW" sz="2400" b="0" dirty="0">
                <a:solidFill>
                  <a:schemeClr val="tx1"/>
                </a:solidFill>
                <a:latin typeface="Times New Roman" pitchFamily="18" charset="0"/>
                <a:ea typeface="標楷體" pitchFamily="65" charset="-120"/>
              </a:rPr>
              <a:t>i </a:t>
            </a:r>
            <a:r>
              <a:rPr kumimoji="1" lang="zh-TW" altLang="en-US" sz="2400" b="0" dirty="0">
                <a:solidFill>
                  <a:schemeClr val="tx1"/>
                </a:solidFill>
                <a:latin typeface="Times New Roman" pitchFamily="18" charset="0"/>
                <a:ea typeface="標楷體" pitchFamily="65" charset="-120"/>
              </a:rPr>
              <a:t>是玉山銀行與</a:t>
            </a:r>
            <a:r>
              <a:rPr kumimoji="1" lang="en-US" altLang="zh-TW" sz="2400" b="0" dirty="0">
                <a:solidFill>
                  <a:schemeClr val="tx1"/>
                </a:solidFill>
                <a:latin typeface="Times New Roman" pitchFamily="18" charset="0"/>
                <a:ea typeface="標楷體" pitchFamily="65" charset="-120"/>
              </a:rPr>
              <a:t>IBM </a:t>
            </a:r>
            <a:r>
              <a:rPr kumimoji="1" lang="zh-TW" altLang="en-US" sz="2400" b="0" dirty="0">
                <a:solidFill>
                  <a:schemeClr val="tx1"/>
                </a:solidFill>
                <a:latin typeface="Times New Roman" pitchFamily="18" charset="0"/>
                <a:ea typeface="標楷體" pitchFamily="65" charset="-120"/>
              </a:rPr>
              <a:t>共同合作的產品，台新銀行</a:t>
            </a:r>
            <a:r>
              <a:rPr kumimoji="1" lang="zh-TW" altLang="en-US" sz="2400" b="0" dirty="0" smtClean="0">
                <a:solidFill>
                  <a:schemeClr val="tx1"/>
                </a:solidFill>
                <a:latin typeface="Times New Roman" pitchFamily="18" charset="0"/>
                <a:ea typeface="標楷體" pitchFamily="65" charset="-120"/>
              </a:rPr>
              <a:t>推出「</a:t>
            </a:r>
            <a:r>
              <a:rPr kumimoji="1" lang="en-US" altLang="zh-TW" sz="2400" b="0" dirty="0">
                <a:solidFill>
                  <a:schemeClr val="tx1"/>
                </a:solidFill>
                <a:latin typeface="Times New Roman" pitchFamily="18" charset="0"/>
                <a:ea typeface="標楷體" pitchFamily="65" charset="-120"/>
              </a:rPr>
              <a:t>Rose</a:t>
            </a:r>
            <a:r>
              <a:rPr kumimoji="1" lang="zh-TW" altLang="en-US" sz="2400" b="0" dirty="0">
                <a:solidFill>
                  <a:schemeClr val="tx1"/>
                </a:solidFill>
                <a:latin typeface="Times New Roman" pitchFamily="18" charset="0"/>
                <a:ea typeface="標楷體" pitchFamily="65" charset="-120"/>
              </a:rPr>
              <a:t>」、中國信託銀行推出「小</a:t>
            </a:r>
            <a:r>
              <a:rPr kumimoji="1" lang="en-US" altLang="zh-TW" sz="2400" b="0" dirty="0">
                <a:solidFill>
                  <a:schemeClr val="tx1"/>
                </a:solidFill>
                <a:latin typeface="Times New Roman" pitchFamily="18" charset="0"/>
                <a:ea typeface="標楷體" pitchFamily="65" charset="-120"/>
              </a:rPr>
              <a:t>C</a:t>
            </a:r>
            <a:r>
              <a:rPr kumimoji="1" lang="zh-TW" altLang="en-US" sz="2400" b="0" dirty="0">
                <a:solidFill>
                  <a:schemeClr val="tx1"/>
                </a:solidFill>
                <a:latin typeface="Times New Roman" pitchFamily="18" charset="0"/>
                <a:ea typeface="標楷體" pitchFamily="65" charset="-120"/>
              </a:rPr>
              <a:t>」以及國泰世</a:t>
            </a:r>
            <a:r>
              <a:rPr kumimoji="1" lang="zh-TW" altLang="en-US" sz="2400" b="0" dirty="0" smtClean="0">
                <a:solidFill>
                  <a:schemeClr val="tx1"/>
                </a:solidFill>
                <a:latin typeface="Times New Roman" pitchFamily="18" charset="0"/>
                <a:ea typeface="標楷體" pitchFamily="65" charset="-120"/>
              </a:rPr>
              <a:t>華銀行</a:t>
            </a:r>
            <a:r>
              <a:rPr kumimoji="1" lang="zh-TW" altLang="en-US" sz="2400" b="0" dirty="0">
                <a:solidFill>
                  <a:schemeClr val="tx1"/>
                </a:solidFill>
                <a:latin typeface="Times New Roman" pitchFamily="18" charset="0"/>
                <a:ea typeface="標楷體" pitchFamily="65" charset="-120"/>
              </a:rPr>
              <a:t>推出「阿發」等智能客服機器人</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653063171"/>
      </p:ext>
    </p:extLst>
  </p:cSld>
  <p:clrMapOvr>
    <a:masterClrMapping/>
  </p:clrMapOvr>
  <p:transition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270" y="1223157"/>
            <a:ext cx="7101444" cy="384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群組 5"/>
          <p:cNvGrpSpPr/>
          <p:nvPr/>
        </p:nvGrpSpPr>
        <p:grpSpPr>
          <a:xfrm>
            <a:off x="5507862" y="5235349"/>
            <a:ext cx="2726531" cy="1121569"/>
            <a:chOff x="5292710" y="931313"/>
            <a:chExt cx="2726531" cy="1121569"/>
          </a:xfrm>
        </p:grpSpPr>
        <p:pic>
          <p:nvPicPr>
            <p:cNvPr id="7"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710" y="931313"/>
              <a:ext cx="2726531" cy="112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2412" y="1438913"/>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63185048"/>
      </p:ext>
    </p:extLst>
  </p:cSld>
  <p:clrMapOvr>
    <a:masterClrMapping/>
  </p:clrMapOvr>
  <p:transition advClick="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83128" y="1341438"/>
            <a:ext cx="8360228" cy="5040312"/>
          </a:xfrm>
        </p:spPr>
        <p:txBody>
          <a:bodyPr/>
          <a:lstStyle/>
          <a:p>
            <a:pPr marL="0" indent="0">
              <a:buNone/>
            </a:pPr>
            <a:r>
              <a:rPr lang="en-US" altLang="zh-TW" sz="2400" dirty="0"/>
              <a:t>AI </a:t>
            </a:r>
            <a:r>
              <a:rPr lang="zh-TW" altLang="en-US" sz="2400" dirty="0"/>
              <a:t>智慧音</a:t>
            </a:r>
            <a:r>
              <a:rPr lang="zh-TW" altLang="en-US" sz="2400" dirty="0" smtClean="0"/>
              <a:t>箱</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Amazon Echo</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Google Home</a:t>
            </a:r>
            <a:r>
              <a:rPr kumimoji="1" lang="zh-TW" altLang="en-US" sz="2400" b="0" dirty="0" smtClean="0">
                <a:solidFill>
                  <a:schemeClr val="tx1"/>
                </a:solidFill>
                <a:latin typeface="Times New Roman" pitchFamily="18" charset="0"/>
                <a:ea typeface="標楷體" pitchFamily="65" charset="-120"/>
              </a:rPr>
              <a:t>、小米</a:t>
            </a:r>
            <a:r>
              <a:rPr kumimoji="1" lang="en-US" altLang="zh-TW" sz="2400" b="0" dirty="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智慧音</a:t>
            </a:r>
            <a:r>
              <a:rPr kumimoji="1" lang="zh-TW" altLang="en-US" sz="2400" b="0" dirty="0" smtClean="0">
                <a:solidFill>
                  <a:schemeClr val="tx1"/>
                </a:solidFill>
                <a:latin typeface="Times New Roman" pitchFamily="18" charset="0"/>
                <a:ea typeface="標楷體" pitchFamily="65" charset="-120"/>
              </a:rPr>
              <a:t>箱</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Apple </a:t>
            </a:r>
            <a:r>
              <a:rPr kumimoji="1" lang="en-US" altLang="zh-TW" sz="2400" b="0" dirty="0" err="1" smtClean="0">
                <a:solidFill>
                  <a:schemeClr val="tx1"/>
                </a:solidFill>
                <a:latin typeface="Times New Roman" pitchFamily="18" charset="0"/>
                <a:ea typeface="標楷體" pitchFamily="65" charset="-120"/>
              </a:rPr>
              <a:t>HomePod</a:t>
            </a:r>
            <a:r>
              <a:rPr lang="zh-TW" altLang="en-US" sz="2400" b="0" dirty="0"/>
              <a:t>，</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智慧家庭的應用上扮演了很重要的</a:t>
            </a:r>
            <a:r>
              <a:rPr kumimoji="1" lang="zh-TW" altLang="en-US" sz="2400" b="0" dirty="0" smtClean="0">
                <a:solidFill>
                  <a:schemeClr val="tx1"/>
                </a:solidFill>
                <a:latin typeface="Times New Roman" pitchFamily="18" charset="0"/>
                <a:ea typeface="標楷體" pitchFamily="65" charset="-120"/>
              </a:rPr>
              <a:t>角色。</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227" y="2563084"/>
            <a:ext cx="3455718" cy="378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 name="群組 32"/>
          <p:cNvGrpSpPr/>
          <p:nvPr/>
        </p:nvGrpSpPr>
        <p:grpSpPr>
          <a:xfrm>
            <a:off x="4108862" y="3515229"/>
            <a:ext cx="2202777" cy="1214891"/>
            <a:chOff x="4108862" y="3399479"/>
            <a:chExt cx="2202777" cy="1214891"/>
          </a:xfrm>
        </p:grpSpPr>
        <p:pic>
          <p:nvPicPr>
            <p:cNvPr id="34" name="Picture 3">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0000" b="58088"/>
            <a:stretch/>
          </p:blipFill>
          <p:spPr bwMode="auto">
            <a:xfrm>
              <a:off x="4108862" y="3399479"/>
              <a:ext cx="2202777" cy="121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231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群組 35"/>
          <p:cNvGrpSpPr/>
          <p:nvPr/>
        </p:nvGrpSpPr>
        <p:grpSpPr>
          <a:xfrm>
            <a:off x="6572093" y="3515229"/>
            <a:ext cx="2168032" cy="1241933"/>
            <a:chOff x="6572093" y="3399479"/>
            <a:chExt cx="2168032" cy="1241933"/>
          </a:xfrm>
        </p:grpSpPr>
        <p:pic>
          <p:nvPicPr>
            <p:cNvPr id="37" name="Picture 3">
              <a:hlinkClick r:id="rId6"/>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789" b="57155"/>
            <a:stretch/>
          </p:blipFill>
          <p:spPr bwMode="auto">
            <a:xfrm>
              <a:off x="6572093" y="3399479"/>
              <a:ext cx="2168032" cy="124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 descr="C:\Users\chwa\Desktop\video.png">
              <a:hlinkClick r:id="rId6"/>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843" y="3913681"/>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群組 38"/>
          <p:cNvGrpSpPr/>
          <p:nvPr/>
        </p:nvGrpSpPr>
        <p:grpSpPr>
          <a:xfrm>
            <a:off x="4114621" y="4724182"/>
            <a:ext cx="2202777" cy="1317453"/>
            <a:chOff x="4114621" y="4608432"/>
            <a:chExt cx="2202777" cy="1317453"/>
          </a:xfrm>
        </p:grpSpPr>
        <p:pic>
          <p:nvPicPr>
            <p:cNvPr id="40" name="Picture 3">
              <a:hlinkClick r:id="rId7"/>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4550" r="50000"/>
            <a:stretch/>
          </p:blipFill>
          <p:spPr bwMode="auto">
            <a:xfrm>
              <a:off x="4114621" y="4608432"/>
              <a:ext cx="2202777" cy="131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descr="C:\Users\chwa\Desktop\video.png">
              <a:hlinkClick r:id="rId7"/>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231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群組 41"/>
          <p:cNvGrpSpPr/>
          <p:nvPr/>
        </p:nvGrpSpPr>
        <p:grpSpPr>
          <a:xfrm>
            <a:off x="6611238" y="4799570"/>
            <a:ext cx="2157198" cy="1234703"/>
            <a:chOff x="6611238" y="4683820"/>
            <a:chExt cx="2157198" cy="1234703"/>
          </a:xfrm>
        </p:grpSpPr>
        <p:pic>
          <p:nvPicPr>
            <p:cNvPr id="43" name="Picture 3">
              <a:hlinkClick r:id="rId8"/>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035" t="57405"/>
            <a:stretch/>
          </p:blipFill>
          <p:spPr bwMode="auto">
            <a:xfrm>
              <a:off x="6611238" y="4683820"/>
              <a:ext cx="2157198" cy="123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3" descr="C:\Users\chwa\Desktop\video.png">
              <a:hlinkClick r:id="rId8"/>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843" y="5224158"/>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9204185"/>
      </p:ext>
    </p:extLst>
  </p:cSld>
  <p:clrMapOvr>
    <a:masterClrMapping/>
  </p:clrMapOvr>
  <p:transition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60190341-CDCA-4B77-9284-7CB13DEF72CF}"/>
              </a:ext>
            </a:extLst>
          </p:cNvPr>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marL="0" indent="0">
              <a:lnSpc>
                <a:spcPct val="150000"/>
              </a:lnSpc>
              <a:buNone/>
            </a:pPr>
            <a:r>
              <a:rPr lang="zh-TW" altLang="en-US" sz="2400" dirty="0"/>
              <a:t>微軟小冰主持和</a:t>
            </a:r>
            <a:r>
              <a:rPr lang="zh-TW" altLang="en-US" sz="2400" dirty="0" smtClean="0"/>
              <a:t>創作</a:t>
            </a:r>
            <a:endParaRPr lang="en-US" altLang="zh-TW" sz="2400" dirty="0" smtClean="0"/>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微軟</a:t>
            </a:r>
            <a:r>
              <a:rPr kumimoji="1" lang="zh-TW" altLang="en-US" sz="2400" b="0" dirty="0">
                <a:solidFill>
                  <a:schemeClr val="tx1"/>
                </a:solidFill>
                <a:latin typeface="Times New Roman" pitchFamily="18" charset="0"/>
                <a:ea typeface="標楷體" pitchFamily="65" charset="-120"/>
              </a:rPr>
              <a:t>在</a:t>
            </a:r>
            <a:r>
              <a:rPr kumimoji="1" lang="en-US" altLang="zh-TW" sz="2400" b="0" dirty="0">
                <a:solidFill>
                  <a:schemeClr val="tx1"/>
                </a:solidFill>
                <a:latin typeface="Times New Roman" pitchFamily="18" charset="0"/>
                <a:ea typeface="標楷體" pitchFamily="65" charset="-120"/>
              </a:rPr>
              <a:t>2014 </a:t>
            </a:r>
            <a:r>
              <a:rPr kumimoji="1" lang="zh-TW" altLang="en-US" sz="2400" b="0" dirty="0">
                <a:solidFill>
                  <a:schemeClr val="tx1"/>
                </a:solidFill>
                <a:latin typeface="Times New Roman" pitchFamily="18" charset="0"/>
                <a:ea typeface="標楷體" pitchFamily="65" charset="-120"/>
              </a:rPr>
              <a:t>年推出稱為「小冰」</a:t>
            </a:r>
            <a:r>
              <a:rPr kumimoji="1" lang="zh-TW" altLang="en-US" sz="2400" b="0" dirty="0" smtClean="0">
                <a:solidFill>
                  <a:schemeClr val="tx1"/>
                </a:solidFill>
                <a:latin typeface="Times New Roman" pitchFamily="18" charset="0"/>
                <a:ea typeface="標楷體" pitchFamily="65" charset="-120"/>
              </a:rPr>
              <a:t>的</a:t>
            </a:r>
            <a:r>
              <a:rPr kumimoji="1" lang="en-US" altLang="zh-TW" sz="2400" b="0" dirty="0" smtClean="0">
                <a:solidFill>
                  <a:schemeClr val="tx1"/>
                </a:solidFill>
                <a:latin typeface="Times New Roman" pitchFamily="18" charset="0"/>
                <a:ea typeface="標楷體" pitchFamily="65" charset="-120"/>
              </a:rPr>
              <a:t>AI </a:t>
            </a:r>
            <a:r>
              <a:rPr kumimoji="1" lang="zh-TW" altLang="en-US" sz="2400" b="0" dirty="0">
                <a:solidFill>
                  <a:schemeClr val="tx1"/>
                </a:solidFill>
                <a:latin typeface="Times New Roman" pitchFamily="18" charset="0"/>
                <a:ea typeface="標楷體" pitchFamily="65" charset="-120"/>
              </a:rPr>
              <a:t>聊天</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它</a:t>
            </a:r>
            <a:r>
              <a:rPr kumimoji="1" lang="zh-TW" altLang="en-US" sz="2400" b="0" dirty="0">
                <a:solidFill>
                  <a:schemeClr val="tx1"/>
                </a:solidFill>
                <a:latin typeface="Times New Roman" pitchFamily="18" charset="0"/>
                <a:ea typeface="標楷體" pitchFamily="65" charset="-120"/>
              </a:rPr>
              <a:t>和馬來西亞歌手四</a:t>
            </a:r>
            <a:r>
              <a:rPr kumimoji="1" lang="zh-TW" altLang="en-US" sz="2400" b="0" dirty="0" smtClean="0">
                <a:solidFill>
                  <a:schemeClr val="tx1"/>
                </a:solidFill>
                <a:latin typeface="Times New Roman" pitchFamily="18" charset="0"/>
                <a:ea typeface="標楷體" pitchFamily="65" charset="-120"/>
              </a:rPr>
              <a:t>葉草</a:t>
            </a:r>
            <a:r>
              <a:rPr kumimoji="1" lang="zh-TW" altLang="en-US" sz="2400" b="0" dirty="0">
                <a:solidFill>
                  <a:schemeClr val="tx1"/>
                </a:solidFill>
                <a:latin typeface="Times New Roman" pitchFamily="18" charset="0"/>
                <a:ea typeface="標楷體" pitchFamily="65" charset="-120"/>
              </a:rPr>
              <a:t>合唱的</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好想你</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便是人類和</a:t>
            </a:r>
            <a:r>
              <a:rPr kumimoji="1" lang="en-US" altLang="zh-TW" sz="2400" b="0" dirty="0" smtClean="0">
                <a:solidFill>
                  <a:schemeClr val="tx1"/>
                </a:solidFill>
                <a:latin typeface="Times New Roman" pitchFamily="18" charset="0"/>
                <a:ea typeface="標楷體" pitchFamily="65" charset="-120"/>
              </a:rPr>
              <a:t>AI</a:t>
            </a:r>
            <a:r>
              <a:rPr kumimoji="1" lang="zh-TW" altLang="en-US" sz="2400" b="0" dirty="0" smtClean="0">
                <a:solidFill>
                  <a:schemeClr val="tx1"/>
                </a:solidFill>
                <a:latin typeface="Times New Roman" pitchFamily="18" charset="0"/>
                <a:ea typeface="標楷體" pitchFamily="65" charset="-120"/>
              </a:rPr>
              <a:t>，機器人</a:t>
            </a:r>
            <a:r>
              <a:rPr kumimoji="1" lang="zh-TW" altLang="en-US" sz="2400" b="0" dirty="0">
                <a:solidFill>
                  <a:schemeClr val="tx1"/>
                </a:solidFill>
                <a:latin typeface="Times New Roman" pitchFamily="18" charset="0"/>
                <a:ea typeface="標楷體" pitchFamily="65" charset="-120"/>
              </a:rPr>
              <a:t>合唱的</a:t>
            </a:r>
            <a:r>
              <a:rPr kumimoji="1" lang="zh-TW" altLang="en-US" sz="2400" b="0" dirty="0" smtClean="0">
                <a:solidFill>
                  <a:schemeClr val="tx1"/>
                </a:solidFill>
                <a:latin typeface="Times New Roman" pitchFamily="18" charset="0"/>
                <a:ea typeface="標楷體" pitchFamily="65" charset="-120"/>
              </a:rPr>
              <a:t>創舉</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小</a:t>
            </a:r>
            <a:r>
              <a:rPr kumimoji="1" lang="zh-TW" altLang="en-US" sz="2400" b="0" dirty="0">
                <a:solidFill>
                  <a:schemeClr val="tx1"/>
                </a:solidFill>
                <a:latin typeface="Times New Roman" pitchFamily="18" charset="0"/>
                <a:ea typeface="標楷體" pitchFamily="65" charset="-120"/>
              </a:rPr>
              <a:t>冰出版自己的創作</a:t>
            </a:r>
            <a:r>
              <a:rPr kumimoji="1" lang="zh-TW" altLang="en-US" sz="2400" b="0" dirty="0" smtClean="0">
                <a:solidFill>
                  <a:schemeClr val="tx1"/>
                </a:solidFill>
                <a:latin typeface="Times New Roman" pitchFamily="18" charset="0"/>
                <a:ea typeface="標楷體" pitchFamily="65" charset="-120"/>
              </a:rPr>
              <a:t>詩集</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陽光失了玻璃窗</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19204185"/>
      </p:ext>
    </p:extLst>
  </p:cSld>
  <p:clrMapOvr>
    <a:masterClrMapping/>
  </p:clrMapOvr>
  <p:transition advClick="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011" y="1484417"/>
            <a:ext cx="7871161" cy="431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群組 11"/>
          <p:cNvGrpSpPr/>
          <p:nvPr/>
        </p:nvGrpSpPr>
        <p:grpSpPr>
          <a:xfrm>
            <a:off x="5578256" y="4015261"/>
            <a:ext cx="2708828" cy="1226916"/>
            <a:chOff x="5705581" y="4416849"/>
            <a:chExt cx="2708828" cy="1226916"/>
          </a:xfrm>
        </p:grpSpPr>
        <p:pic>
          <p:nvPicPr>
            <p:cNvPr id="13"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585" t="58911" b="12651"/>
            <a:stretch/>
          </p:blipFill>
          <p:spPr bwMode="auto">
            <a:xfrm>
              <a:off x="5705581" y="4416849"/>
              <a:ext cx="2708828" cy="12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600" y="5013327"/>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advClick="0">
    <p:wipe/>
  </p:transition>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5345</TotalTime>
  <Words>70</Words>
  <Application>Microsoft Office PowerPoint</Application>
  <PresentationFormat>如螢幕大小 (4:3)</PresentationFormat>
  <Paragraphs>70</Paragraphs>
  <Slides>38</Slides>
  <Notes>0</Notes>
  <HiddenSlides>0</HiddenSlides>
  <MMClips>0</MMClips>
  <ScaleCrop>false</ScaleCrop>
  <HeadingPairs>
    <vt:vector size="4" baseType="variant">
      <vt:variant>
        <vt:lpstr>佈景主題</vt:lpstr>
      </vt:variant>
      <vt:variant>
        <vt:i4>4</vt:i4>
      </vt:variant>
      <vt:variant>
        <vt:lpstr>投影片標題</vt:lpstr>
      </vt:variant>
      <vt:variant>
        <vt:i4>38</vt:i4>
      </vt:variant>
    </vt:vector>
  </HeadingPairs>
  <TitlesOfParts>
    <vt:vector size="42" baseType="lpstr">
      <vt:lpstr>0_大專書</vt:lpstr>
      <vt:lpstr>1_大專書</vt:lpstr>
      <vt:lpstr>2_大專書</vt:lpstr>
      <vt:lpstr>3_大專書</vt:lpstr>
      <vt:lpstr>PowerPoint 簡報</vt:lpstr>
      <vt:lpstr>1-1　遍地開花的人工智慧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1-2　人工智慧的發展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1-3　人工智慧@臺灣</vt:lpstr>
      <vt:lpstr>PowerPoint 簡報</vt:lpstr>
      <vt:lpstr>PowerPoint 簡報</vt:lpstr>
      <vt:lpstr>PowerPoint 簡報</vt:lpstr>
      <vt:lpstr>PowerPoint 簡報</vt:lpstr>
      <vt:lpstr>PowerPoint 簡報</vt:lpstr>
      <vt:lpstr>PowerPoint 簡報</vt:lpstr>
      <vt:lpstr>1-4　AI 創造的未來生活</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606</cp:revision>
  <dcterms:created xsi:type="dcterms:W3CDTF">2017-05-13T17:11:04Z</dcterms:created>
  <dcterms:modified xsi:type="dcterms:W3CDTF">2021-06-29T05:35:38Z</dcterms:modified>
</cp:coreProperties>
</file>